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66" r:id="rId4"/>
    <p:sldId id="275" r:id="rId5"/>
    <p:sldId id="276" r:id="rId6"/>
    <p:sldId id="277" r:id="rId7"/>
    <p:sldId id="274" r:id="rId8"/>
    <p:sldId id="265" r:id="rId9"/>
    <p:sldId id="262" r:id="rId10"/>
    <p:sldId id="272" r:id="rId11"/>
    <p:sldId id="279" r:id="rId12"/>
    <p:sldId id="280" r:id="rId13"/>
    <p:sldId id="284" r:id="rId14"/>
    <p:sldId id="281" r:id="rId15"/>
    <p:sldId id="283" r:id="rId16"/>
    <p:sldId id="285" r:id="rId17"/>
    <p:sldId id="282" r:id="rId18"/>
    <p:sldId id="286" r:id="rId19"/>
    <p:sldId id="287" r:id="rId20"/>
    <p:sldId id="289" r:id="rId21"/>
    <p:sldId id="288" r:id="rId22"/>
    <p:sldId id="29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F7126-CD7C-4093-80BF-F31B52F63B35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9EAD1-2986-4F0E-923C-81FF28052E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6181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9EAD1-2986-4F0E-923C-81FF28052E0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063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8234" y="1844824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Правила присвоения (подтверждения)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квалификационных категорий педагогам и порядок оказания государственной услуги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 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628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836338"/>
            <a:ext cx="8229600" cy="1396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400" dirty="0">
                <a:latin typeface="Arial Narrow" pitchFamily="34" charset="0"/>
              </a:rPr>
              <a:t>Педагогам, которым присвоены нижеперечисленные квалификационные категории, сохраняются или присваиваются, а также приравниваются следующие квалификации должностей с момента присвоения:</a:t>
            </a:r>
            <a:endParaRPr lang="ru-RU" sz="1400" dirty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kk-KZ" sz="1400" dirty="0" smtClean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kk-KZ" sz="1400" dirty="0">
                <a:solidFill>
                  <a:srgbClr val="C00000"/>
                </a:solidFill>
                <a:latin typeface="Arial Narrow" pitchFamily="34" charset="0"/>
              </a:rPr>
              <a:t>преподаватель второй категории» </a:t>
            </a:r>
            <a:r>
              <a:rPr lang="kk-KZ" sz="1400" dirty="0">
                <a:latin typeface="Arial Narrow" pitchFamily="34" charset="0"/>
              </a:rPr>
              <a:t>- «педагог-модератор»;</a:t>
            </a:r>
            <a:endParaRPr lang="ru-RU" sz="14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400" dirty="0" smtClean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kk-KZ" sz="1400" dirty="0">
                <a:solidFill>
                  <a:srgbClr val="C00000"/>
                </a:solidFill>
                <a:latin typeface="Arial Narrow" pitchFamily="34" charset="0"/>
              </a:rPr>
              <a:t>преподаватель первой категории» </a:t>
            </a:r>
            <a:r>
              <a:rPr lang="kk-KZ" sz="1400" dirty="0">
                <a:latin typeface="Arial Narrow" pitchFamily="34" charset="0"/>
              </a:rPr>
              <a:t>- «педагог-эксперт»;</a:t>
            </a:r>
            <a:endParaRPr lang="ru-RU" sz="14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400" dirty="0" smtClean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kk-KZ" sz="1400" dirty="0">
                <a:solidFill>
                  <a:srgbClr val="C00000"/>
                </a:solidFill>
                <a:latin typeface="Arial Narrow" pitchFamily="34" charset="0"/>
              </a:rPr>
              <a:t>преподаватель высшей категории» </a:t>
            </a:r>
            <a:r>
              <a:rPr lang="kk-KZ" sz="1400" dirty="0">
                <a:latin typeface="Arial Narrow" pitchFamily="34" charset="0"/>
              </a:rPr>
              <a:t>- «педагог-исследователь» и «педагог-мастер».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5040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Примечания: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420888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 Narrow" pitchFamily="34" charset="0"/>
              </a:rPr>
              <a:t>на </a:t>
            </a:r>
            <a:r>
              <a:rPr lang="ru-RU" sz="1400" dirty="0">
                <a:latin typeface="Arial Narrow" pitchFamily="34" charset="0"/>
              </a:rPr>
              <a:t>квалификационную категорию </a:t>
            </a:r>
            <a:r>
              <a:rPr lang="kk-KZ" sz="1400" b="1" dirty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педагог-мастер</a:t>
            </a:r>
            <a:r>
              <a:rPr lang="kk-KZ" sz="1400" b="1" dirty="0">
                <a:solidFill>
                  <a:srgbClr val="C00000"/>
                </a:solidFill>
                <a:latin typeface="Arial Narrow" pitchFamily="34" charset="0"/>
              </a:rPr>
              <a:t>»</a:t>
            </a: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r>
              <a:rPr lang="ru-RU" sz="1400" dirty="0">
                <a:latin typeface="Arial Narrow" pitchFamily="34" charset="0"/>
              </a:rPr>
              <a:t>лица, имеющие высшее или послевузовское педагогическое или иное профессиональное образование по соответствующему профилю,  </a:t>
            </a:r>
            <a:r>
              <a:rPr lang="kk-KZ" sz="1400" dirty="0">
                <a:latin typeface="Arial Narrow" pitchFamily="34" charset="0"/>
              </a:rPr>
              <a:t>а также лица, прошедшие курсы переподготовки,  </a:t>
            </a:r>
            <a:r>
              <a:rPr lang="ru-RU" sz="1400" dirty="0">
                <a:latin typeface="Arial Narrow" pitchFamily="34" charset="0"/>
              </a:rPr>
              <a:t>педагогический стаж не менее пяти лет, соответствующие следующим профессиональным компетенциям: </a:t>
            </a:r>
          </a:p>
          <a:p>
            <a:pPr algn="just"/>
            <a:r>
              <a:rPr lang="ru-RU" sz="1400" dirty="0">
                <a:latin typeface="Arial Narrow" pitchFamily="34" charset="0"/>
              </a:rPr>
              <a:t>соответствует общим требованиям квалификационной категории </a:t>
            </a:r>
            <a:r>
              <a:rPr lang="kk-KZ" sz="1400" dirty="0">
                <a:latin typeface="Arial Narrow" pitchFamily="34" charset="0"/>
              </a:rPr>
              <a:t>«</a:t>
            </a:r>
            <a:r>
              <a:rPr lang="ru-RU" sz="1400" dirty="0">
                <a:latin typeface="Arial Narrow" pitchFamily="34" charset="0"/>
              </a:rPr>
              <a:t>педагог-исследователь</a:t>
            </a:r>
            <a:r>
              <a:rPr lang="kk-KZ" sz="1400" dirty="0">
                <a:latin typeface="Arial Narrow" pitchFamily="34" charset="0"/>
              </a:rPr>
              <a:t>»</a:t>
            </a:r>
            <a:r>
              <a:rPr lang="ru-RU" sz="1400" dirty="0">
                <a:latin typeface="Arial Narrow" pitchFamily="34" charset="0"/>
              </a:rPr>
              <a:t>, кроме того имеет </a:t>
            </a:r>
            <a:r>
              <a:rPr lang="ru-RU" sz="1400" dirty="0">
                <a:solidFill>
                  <a:srgbClr val="C00000"/>
                </a:solidFill>
                <a:latin typeface="Arial Narrow" pitchFamily="34" charset="0"/>
              </a:rPr>
              <a:t>авторскую программу, получившую одобрение на Республиканском учебно-методическом совете, или является автором (соавтором)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органом, обеспечивает развитие навыков научного проектирования</a:t>
            </a:r>
            <a:r>
              <a:rPr lang="ru-RU" sz="1400" dirty="0">
                <a:latin typeface="Arial Narrow" pitchFamily="34" charset="0"/>
              </a:rPr>
              <a:t>, осуществляет наставничество и планирует развитие сети профессионального сообщества на уровне области, 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олимпиад, утвержденных уполномоченным органом в области образования.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5301208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dirty="0">
                <a:latin typeface="Arial Narrow" pitchFamily="34" charset="0"/>
              </a:rPr>
              <a:t>Педагоги организаций технического и профессионального образования очередное присвоение квалификационной категории проходят</a:t>
            </a:r>
            <a:r>
              <a:rPr lang="ru-RU" sz="1400" dirty="0"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в соответствии</a:t>
            </a:r>
            <a:r>
              <a:rPr lang="kk-KZ" sz="1400" b="1" dirty="0">
                <a:solidFill>
                  <a:srgbClr val="C00000"/>
                </a:solidFill>
                <a:latin typeface="Arial Narrow" pitchFamily="34" charset="0"/>
              </a:rPr>
              <a:t> с преподаваемым профилем.</a:t>
            </a:r>
            <a:endParaRPr lang="ru-RU" sz="14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just"/>
            <a:r>
              <a:rPr lang="kk-KZ" sz="1400" dirty="0">
                <a:latin typeface="Arial Narrow" pitchFamily="34" charset="0"/>
              </a:rPr>
              <a:t> Педагогам (методистам) методических кабинетов (центров), организаций дополнительного образования присваиваются квалификационные категории </a:t>
            </a:r>
            <a:r>
              <a:rPr lang="kk-KZ" sz="1400" b="1" dirty="0">
                <a:solidFill>
                  <a:srgbClr val="C00000"/>
                </a:solidFill>
                <a:latin typeface="Arial Narrow" pitchFamily="34" charset="0"/>
              </a:rPr>
              <a:t>по диплому и с учетом занимаемой должности.</a:t>
            </a:r>
            <a:endParaRPr lang="ru-RU" sz="14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9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08" y="1268760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08" y="2708920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08" y="5512307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6965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Arial Narrow" pitchFamily="34" charset="0"/>
              </a:rPr>
              <a:t>Правила аттестации лиц, занимающих должность руководителя, заместителя руководителя  организаций образования</a:t>
            </a:r>
          </a:p>
          <a:p>
            <a:pPr algn="just"/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75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178" y="1052736"/>
            <a:ext cx="8229600" cy="9361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 Narrow" pitchFamily="34" charset="0"/>
              </a:rPr>
              <a:t>В </a:t>
            </a:r>
            <a:r>
              <a:rPr lang="ru-RU" sz="1800" dirty="0" smtClean="0">
                <a:latin typeface="Arial Narrow" pitchFamily="34" charset="0"/>
              </a:rPr>
              <a:t>органах </a:t>
            </a:r>
            <a:r>
              <a:rPr lang="ru-RU" sz="1800" dirty="0">
                <a:latin typeface="Arial Narrow" pitchFamily="34" charset="0"/>
              </a:rPr>
              <a:t>управления образованием (далее - аттестующий орган)  области, города республиканского значения, столицы, </a:t>
            </a:r>
            <a:r>
              <a:rPr lang="ru-RU" sz="1800" dirty="0" smtClean="0">
                <a:latin typeface="Arial Narrow" pitchFamily="34" charset="0"/>
              </a:rPr>
              <a:t>для </a:t>
            </a:r>
            <a:r>
              <a:rPr lang="ru-RU" sz="1800" dirty="0">
                <a:latin typeface="Arial Narrow" pitchFamily="34" charset="0"/>
              </a:rPr>
              <a:t>аттестации руководителей организаций образования приказом первого руководителя этих   государственных органов создаются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Комиссии.</a:t>
            </a:r>
          </a:p>
          <a:p>
            <a:pPr algn="just"/>
            <a:endParaRPr lang="ru-RU" sz="18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76872"/>
            <a:ext cx="8114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 Narrow" pitchFamily="34" charset="0"/>
              </a:rPr>
              <a:t>Квалификационная категория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«руководитель организации образования», «заместитель руководителя организации образования»</a:t>
            </a:r>
            <a:r>
              <a:rPr lang="ru-RU" dirty="0">
                <a:latin typeface="Arial Narrow" pitchFamily="34" charset="0"/>
              </a:rPr>
              <a:t> присваивается автоматически при назначении на должность.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212976"/>
            <a:ext cx="84249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Аттестация первых руководителей организаций образования, включает в себя следующие этапы:</a:t>
            </a:r>
          </a:p>
          <a:p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1) квалификационная оценка;</a:t>
            </a:r>
          </a:p>
          <a:p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2) национальное квалификационное тестирование;</a:t>
            </a:r>
          </a:p>
          <a:p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3) комплексное аналитическое обобщение итогов деятельности.</a:t>
            </a:r>
          </a:p>
          <a:p>
            <a:endParaRPr lang="en-US" dirty="0">
              <a:latin typeface="Arial Narrow" pitchFamily="34" charset="0"/>
            </a:endParaRPr>
          </a:p>
          <a:p>
            <a:r>
              <a:rPr lang="ru-RU" dirty="0" smtClean="0">
                <a:latin typeface="Arial Narrow" pitchFamily="34" charset="0"/>
              </a:rPr>
              <a:t>Аттестация </a:t>
            </a:r>
            <a:r>
              <a:rPr lang="ru-RU" dirty="0">
                <a:latin typeface="Arial Narrow" pitchFamily="34" charset="0"/>
              </a:rPr>
              <a:t>заместителей руководителей организаций образования включает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только квалификационную оценку и комплексное аналитическое обобщение итогов деятельности на основании портфолио.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798298"/>
            <a:ext cx="8386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Руководители организаций образования проходят аттестацию регулярно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по истечении трех лет.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75918" y="260648"/>
            <a:ext cx="8472544" cy="648072"/>
          </a:xfrm>
        </p:spPr>
        <p:txBody>
          <a:bodyPr>
            <a:noAutofit/>
          </a:bodyPr>
          <a:lstStyle/>
          <a:p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Процедура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аттестации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руководителя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заместителя руководителя 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организации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образовани</a:t>
            </a:r>
            <a:r>
              <a:rPr lang="kk-KZ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я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589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42" y="26064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Национальное квалификационное тестирование 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1"/>
            <a:ext cx="8712968" cy="3240359"/>
          </a:xfrm>
        </p:spPr>
        <p:txBody>
          <a:bodyPr>
            <a:noAutofit/>
          </a:bodyPr>
          <a:lstStyle/>
          <a:p>
            <a:pPr marL="0" indent="442913">
              <a:buNone/>
            </a:pPr>
            <a:r>
              <a:rPr lang="ru-RU" sz="1800" dirty="0" smtClean="0">
                <a:latin typeface="Arial Narrow" pitchFamily="34" charset="0"/>
              </a:rPr>
              <a:t>1. Прием </a:t>
            </a:r>
            <a:r>
              <a:rPr lang="ru-RU" sz="1800" dirty="0">
                <a:latin typeface="Arial Narrow" pitchFamily="34" charset="0"/>
              </a:rPr>
              <a:t>заявлений для участия в национальном квалификационном тестировании проводится организацией, определяемой уполномоченным органом, не менее </a:t>
            </a:r>
            <a:r>
              <a:rPr lang="kk-KZ" sz="1800" dirty="0">
                <a:latin typeface="Arial Narrow" pitchFamily="34" charset="0"/>
              </a:rPr>
              <a:t>чем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за </a:t>
            </a:r>
            <a:r>
              <a:rPr lang="ru-RU" sz="1800" b="1" dirty="0" smtClean="0">
                <a:solidFill>
                  <a:srgbClr val="C00000"/>
                </a:solidFill>
                <a:latin typeface="Arial Narrow" pitchFamily="34" charset="0"/>
              </a:rPr>
              <a:t>30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календарных дней </a:t>
            </a:r>
            <a:r>
              <a:rPr lang="ru-RU" sz="1800" dirty="0">
                <a:latin typeface="Arial Narrow" pitchFamily="34" charset="0"/>
              </a:rPr>
              <a:t>до начала проведения тестирования.</a:t>
            </a:r>
          </a:p>
          <a:p>
            <a:pPr marL="0" indent="442913">
              <a:buNone/>
            </a:pPr>
            <a:r>
              <a:rPr lang="kk-KZ" sz="1800" dirty="0">
                <a:latin typeface="Arial Narrow" pitchFamily="34" charset="0"/>
              </a:rPr>
              <a:t>2</a:t>
            </a:r>
            <a:r>
              <a:rPr lang="ru-RU" sz="1800" dirty="0">
                <a:latin typeface="Arial Narrow" pitchFamily="34" charset="0"/>
              </a:rPr>
              <a:t>. </a:t>
            </a:r>
            <a:r>
              <a:rPr lang="ru-RU" sz="1800" dirty="0" smtClean="0">
                <a:latin typeface="Arial Narrow" pitchFamily="34" charset="0"/>
              </a:rPr>
              <a:t>НКТ </a:t>
            </a:r>
            <a:r>
              <a:rPr lang="ru-RU" sz="1800" dirty="0">
                <a:latin typeface="Arial Narrow" pitchFamily="34" charset="0"/>
              </a:rPr>
              <a:t>проводится по желанию </a:t>
            </a:r>
            <a:r>
              <a:rPr lang="kk-KZ" sz="1800" dirty="0" smtClean="0">
                <a:latin typeface="Arial Narrow" pitchFamily="34" charset="0"/>
              </a:rPr>
              <a:t>руководителя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ru-RU" sz="1800" dirty="0">
                <a:latin typeface="Arial Narrow" pitchFamily="34" charset="0"/>
              </a:rPr>
              <a:t>на одном из языков (казахском, </a:t>
            </a:r>
            <a:r>
              <a:rPr lang="ru-RU" sz="1800" dirty="0" smtClean="0">
                <a:latin typeface="Arial Narrow" pitchFamily="34" charset="0"/>
              </a:rPr>
              <a:t>русском</a:t>
            </a:r>
            <a:r>
              <a:rPr lang="kk-KZ" sz="1800" dirty="0" smtClean="0">
                <a:latin typeface="Arial Narrow" pitchFamily="34" charset="0"/>
              </a:rPr>
              <a:t>), </a:t>
            </a:r>
            <a:r>
              <a:rPr lang="ru-RU" sz="1800" dirty="0" smtClean="0">
                <a:latin typeface="Arial Narrow" pitchFamily="34" charset="0"/>
              </a:rPr>
              <a:t>который </a:t>
            </a:r>
            <a:r>
              <a:rPr lang="ru-RU" sz="1800" dirty="0">
                <a:latin typeface="Arial Narrow" pitchFamily="34" charset="0"/>
              </a:rPr>
              <a:t>указывается при подаче заявления</a:t>
            </a:r>
            <a:r>
              <a:rPr lang="ru-RU" sz="1800" dirty="0" smtClean="0">
                <a:latin typeface="Arial Narrow" pitchFamily="34" charset="0"/>
              </a:rPr>
              <a:t>.</a:t>
            </a:r>
            <a:endParaRPr lang="en-US" sz="1800" dirty="0" smtClean="0">
              <a:latin typeface="Arial Narrow" pitchFamily="34" charset="0"/>
            </a:endParaRPr>
          </a:p>
          <a:p>
            <a:pPr marL="0" indent="442913">
              <a:buNone/>
            </a:pPr>
            <a:r>
              <a:rPr lang="en-US" sz="1800" dirty="0" smtClean="0">
                <a:latin typeface="Arial Narrow" pitchFamily="34" charset="0"/>
              </a:rPr>
              <a:t>3</a:t>
            </a:r>
            <a:r>
              <a:rPr lang="kk-KZ" sz="1800" dirty="0" smtClean="0">
                <a:latin typeface="Arial Narrow" pitchFamily="34" charset="0"/>
              </a:rPr>
              <a:t>. </a:t>
            </a:r>
            <a:r>
              <a:rPr lang="ru-RU" sz="1800" dirty="0" smtClean="0">
                <a:latin typeface="Arial Narrow" pitchFamily="34" charset="0"/>
              </a:rPr>
              <a:t>НКТ </a:t>
            </a:r>
            <a:r>
              <a:rPr lang="ru-RU" sz="1800" dirty="0">
                <a:latin typeface="Arial Narrow" pitchFamily="34" charset="0"/>
              </a:rPr>
              <a:t>проходит на платной основе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в размере 1 МРП </a:t>
            </a:r>
            <a:r>
              <a:rPr lang="ru-RU" sz="1800" dirty="0">
                <a:latin typeface="Arial Narrow" pitchFamily="34" charset="0"/>
              </a:rPr>
              <a:t>соответствующего календарного года. </a:t>
            </a:r>
          </a:p>
          <a:p>
            <a:pPr marL="0" indent="442913">
              <a:buNone/>
            </a:pPr>
            <a:r>
              <a:rPr lang="kk-KZ" sz="1800" dirty="0" smtClean="0">
                <a:latin typeface="Arial Narrow" pitchFamily="34" charset="0"/>
              </a:rPr>
              <a:t>3</a:t>
            </a:r>
            <a:r>
              <a:rPr lang="kk-KZ" sz="1800" dirty="0">
                <a:latin typeface="Arial Narrow" pitchFamily="34" charset="0"/>
              </a:rPr>
              <a:t>. Для прохождения </a:t>
            </a:r>
            <a:r>
              <a:rPr lang="ru-RU" sz="1800" dirty="0" smtClean="0">
                <a:latin typeface="Arial Narrow" pitchFamily="34" charset="0"/>
              </a:rPr>
              <a:t>НКТ </a:t>
            </a:r>
            <a:r>
              <a:rPr lang="kk-KZ" sz="1800" dirty="0">
                <a:latin typeface="Arial Narrow" pitchFamily="34" charset="0"/>
              </a:rPr>
              <a:t>педагоги</a:t>
            </a:r>
            <a:r>
              <a:rPr lang="ru-RU" sz="1800" dirty="0">
                <a:latin typeface="Arial Narrow" pitchFamily="34" charset="0"/>
              </a:rPr>
              <a:t> предоставляют следующие документы: 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1) заявление для участия в тестировании по форме согласно приложению </a:t>
            </a:r>
            <a:r>
              <a:rPr lang="kk-KZ" sz="1800" dirty="0">
                <a:solidFill>
                  <a:srgbClr val="C00000"/>
                </a:solidFill>
                <a:latin typeface="Arial Narrow" pitchFamily="34" charset="0"/>
              </a:rPr>
              <a:t>5</a:t>
            </a: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 к </a:t>
            </a:r>
            <a:r>
              <a:rPr lang="kk-KZ" sz="1800" dirty="0">
                <a:solidFill>
                  <a:srgbClr val="C00000"/>
                </a:solidFill>
                <a:latin typeface="Arial Narrow" pitchFamily="34" charset="0"/>
              </a:rPr>
              <a:t>настоящим Правилам</a:t>
            </a: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; 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2) две фотографии размером 3x4;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3) копию документа, удостоверяющего личность.</a:t>
            </a:r>
          </a:p>
          <a:p>
            <a:pPr marL="0" indent="442913">
              <a:buNone/>
            </a:pPr>
            <a:r>
              <a:rPr lang="kk-KZ" sz="1800" dirty="0">
                <a:latin typeface="Arial Narrow" pitchFamily="34" charset="0"/>
              </a:rPr>
              <a:t>4. </a:t>
            </a:r>
            <a:r>
              <a:rPr lang="ru-RU" sz="1800" dirty="0">
                <a:latin typeface="Arial Narrow" pitchFamily="34" charset="0"/>
              </a:rPr>
              <a:t>После внесения заявления в базу </a:t>
            </a:r>
            <a:r>
              <a:rPr lang="ru-RU" sz="1800" dirty="0" smtClean="0">
                <a:latin typeface="Arial Narrow" pitchFamily="34" charset="0"/>
              </a:rPr>
              <a:t>данных </a:t>
            </a:r>
            <a:r>
              <a:rPr lang="ru-RU" sz="1800" dirty="0">
                <a:latin typeface="Arial Narrow" pitchFamily="34" charset="0"/>
              </a:rPr>
              <a:t>выдается пропуск на тестирование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7298" y="5085184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Общее время национального квалификационного тестирования составляет </a:t>
            </a:r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двести десять минут</a:t>
            </a:r>
            <a:r>
              <a:rPr lang="ru-RU" dirty="0">
                <a:latin typeface="Arial Narrow" pitchFamily="34" charset="0"/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7298" y="594928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Общее время национального квалификационного тестирования составляет </a:t>
            </a:r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двести десять минут</a:t>
            </a:r>
            <a:r>
              <a:rPr lang="ru-RU" dirty="0">
                <a:latin typeface="Arial Narrow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65332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Процедура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аттестации руководителя, заместителя руководителя 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организации образован</a:t>
            </a:r>
            <a:r>
              <a:rPr lang="kk-KZ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9"/>
            <a:ext cx="8424936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Подготовка к проведению аттестации организуется ответственными исполнителями в организациях образования,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кадровой службой аттестующего органа </a:t>
            </a:r>
            <a:r>
              <a:rPr lang="ru-RU" sz="1600" dirty="0">
                <a:latin typeface="Arial Narrow" pitchFamily="34" charset="0"/>
              </a:rPr>
              <a:t>и включает следующие мероприятия: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1) подготовку необходимых документов на аттестуемых, включающих </a:t>
            </a:r>
            <a:r>
              <a:rPr lang="ru-RU" sz="1600" i="1" dirty="0">
                <a:latin typeface="Arial Narrow" pitchFamily="34" charset="0"/>
              </a:rPr>
              <a:t>служебную характеристику, справку о прохождении национального квалификационного тестирования, аналитический отчет по показателям эффективности работы руководителей организаций образования</a:t>
            </a:r>
            <a:r>
              <a:rPr lang="kk-KZ" sz="1600" i="1" dirty="0">
                <a:latin typeface="Arial Narrow" pitchFamily="34" charset="0"/>
              </a:rPr>
              <a:t>;</a:t>
            </a:r>
            <a:endParaRPr lang="ru-RU" sz="1600" i="1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2) утверждение графиков проведения аттестации;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3) определение состава Комиссии;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8. Кадровая служба аттестующего органа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ежегодно до 20 декабря </a:t>
            </a:r>
            <a:r>
              <a:rPr lang="ru-RU" sz="1600" dirty="0">
                <a:latin typeface="Arial Narrow" pitchFamily="34" charset="0"/>
              </a:rPr>
              <a:t>определяет список руководителей организаций образования, подлежащих аттестации в следующем году.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9. Руководитель аттестующего органа по представлению кадровой службы органа издает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ежегодно приказ не позднее 25 декабря,</a:t>
            </a:r>
            <a:r>
              <a:rPr lang="ru-RU" sz="1600" dirty="0">
                <a:latin typeface="Arial Narrow" pitchFamily="34" charset="0"/>
              </a:rPr>
              <a:t> которым утверждается список аттестуемых руководителей организаций образования, график проведения аттестации и состав Комиссии.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10. Кадровая служба аттестующего органа ежегодно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не позднее 30 декабря </a:t>
            </a:r>
            <a:r>
              <a:rPr lang="ru-RU" sz="1600" dirty="0">
                <a:latin typeface="Arial Narrow" pitchFamily="34" charset="0"/>
              </a:rPr>
              <a:t>письменно уведомляют аттестуемых о сроках проведения аттестации.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11. Служебная характеристика на руководителей организаций образования оформляется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попечительским советом и кадровой службой.</a:t>
            </a:r>
          </a:p>
          <a:p>
            <a:endParaRPr lang="ru-RU" sz="16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366" y="558924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При условии неполного пакета документов кадровая служба аттестующего органа не принимает документы и предоставляет руководителю, заместителю руководителя организации образования мотивированный отказ.</a:t>
            </a:r>
          </a:p>
        </p:txBody>
      </p:sp>
      <p:pic>
        <p:nvPicPr>
          <p:cNvPr id="5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38784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6526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240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Национальное квалификационное тестирование состоит из тестовых заданий: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по направлению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«Знание законодательства» - 80 (восемьдесят) вопросов:</a:t>
            </a:r>
          </a:p>
          <a:p>
            <a:pPr>
              <a:buFont typeface="Wingdings" pitchFamily="2" charset="2"/>
              <a:buChar char="§"/>
            </a:pPr>
            <a:r>
              <a:rPr lang="ru-RU" sz="1600" i="1" dirty="0">
                <a:latin typeface="Arial Narrow" pitchFamily="34" charset="0"/>
              </a:rPr>
              <a:t>Трудовой кодекс Республики Казахстан – 20 (двадцать) вопросов</a:t>
            </a:r>
          </a:p>
          <a:p>
            <a:pPr>
              <a:buFont typeface="Wingdings" pitchFamily="2" charset="2"/>
              <a:buChar char="§"/>
            </a:pPr>
            <a:r>
              <a:rPr lang="ru-RU" sz="1600" i="1" dirty="0">
                <a:latin typeface="Arial Narrow" pitchFamily="34" charset="0"/>
              </a:rPr>
              <a:t>Кодекс о браке (супружестве) и семье – 20 (двадцать) вопросов</a:t>
            </a:r>
          </a:p>
          <a:p>
            <a:pPr>
              <a:buFont typeface="Wingdings" pitchFamily="2" charset="2"/>
              <a:buChar char="§"/>
            </a:pPr>
            <a:r>
              <a:rPr lang="ru-RU" sz="1600" i="1" dirty="0">
                <a:latin typeface="Arial Narrow" pitchFamily="34" charset="0"/>
              </a:rPr>
              <a:t>Закон Республики Казахстан «Об образовании» - 20 (двадцать) вопросов</a:t>
            </a:r>
          </a:p>
          <a:p>
            <a:pPr>
              <a:buFont typeface="Wingdings" pitchFamily="2" charset="2"/>
              <a:buChar char="§"/>
            </a:pPr>
            <a:r>
              <a:rPr lang="ru-RU" sz="1600" i="1" dirty="0">
                <a:latin typeface="Arial Narrow" pitchFamily="34" charset="0"/>
              </a:rPr>
              <a:t>Закон Республики Казахстан «О статусе педагога» - 10 (десять) вопросов</a:t>
            </a:r>
          </a:p>
          <a:p>
            <a:pPr>
              <a:buFont typeface="Wingdings" pitchFamily="2" charset="2"/>
              <a:buChar char="§"/>
            </a:pPr>
            <a:r>
              <a:rPr lang="ru-RU" sz="1600" i="1" dirty="0">
                <a:latin typeface="Arial Narrow" pitchFamily="34" charset="0"/>
              </a:rPr>
              <a:t>Закон Республики Казахстан «О правах ребенка в Республике Казахстан» - 10 (десять)  вопросов.</a:t>
            </a:r>
          </a:p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по направлению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«Управленческие компетенции» - 20 (двадцать) вопросов.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Структура тестовых вопросов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945" y="371703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</a:rPr>
              <a:t>Результат тестирования считается положительным при получении следующих баллов:</a:t>
            </a:r>
          </a:p>
          <a:p>
            <a:r>
              <a:rPr lang="ru-RU" sz="1600" dirty="0">
                <a:latin typeface="Arial Narrow" pitchFamily="34" charset="0"/>
              </a:rPr>
              <a:t>по направлению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«Знание законодательства»: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третьей квалификационной категории - 60%;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второй квалификационной категории - 65%;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первой квалификационной категории - 70 %;</a:t>
            </a:r>
          </a:p>
          <a:p>
            <a:r>
              <a:rPr lang="ru-RU" sz="1600" dirty="0">
                <a:latin typeface="Arial Narrow" pitchFamily="34" charset="0"/>
              </a:rPr>
              <a:t>по направлению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«Управленческие компетенции»: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третьей квалификационной категории - 55%;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второй квалификационной категории - 60%;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руководитель первой квалификационной категории - 70 </a:t>
            </a:r>
            <a:r>
              <a:rPr lang="ru-RU" sz="1600" dirty="0" smtClean="0">
                <a:latin typeface="Arial Narrow" pitchFamily="34" charset="0"/>
              </a:rPr>
              <a:t>%.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1717" y="6211669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Результат национального квалификационного тестирования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действителен один год.  </a:t>
            </a:r>
          </a:p>
        </p:txBody>
      </p:sp>
      <p:pic>
        <p:nvPicPr>
          <p:cNvPr id="9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173" y="6130381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2249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8505"/>
            <a:ext cx="4176464" cy="3740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По результатам аттестации </a:t>
            </a:r>
            <a:r>
              <a:rPr lang="ru-RU" sz="1600" dirty="0">
                <a:latin typeface="Arial Narrow" pitchFamily="34" charset="0"/>
              </a:rPr>
              <a:t>Комиссия принимает одно из следующих решений: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на заявленную квалификационную категорию;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на заявленную квалификационную категорию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с ротацией;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с подтверждением на заявленную квалификационную категорию;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не аттестован на заявленную квалификационную категорию;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не аттестован на заявленную квалификационную категорию с расторжением трудового договора. </a:t>
            </a:r>
          </a:p>
          <a:p>
            <a:endParaRPr lang="ru-RU" sz="16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404664"/>
            <a:ext cx="44644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не аттестован на заявленную категорию» </a:t>
            </a:r>
            <a:r>
              <a:rPr lang="ru-RU" sz="1600" b="1" dirty="0" smtClean="0">
                <a:solidFill>
                  <a:srgbClr val="C00000"/>
                </a:solidFill>
                <a:latin typeface="Arial Narrow" pitchFamily="34" charset="0"/>
              </a:rPr>
              <a:t>- </a:t>
            </a:r>
            <a:r>
              <a:rPr lang="ru-RU" sz="1600" dirty="0" smtClean="0">
                <a:latin typeface="Arial Narrow" pitchFamily="34" charset="0"/>
              </a:rPr>
              <a:t>повторная аттестация </a:t>
            </a:r>
            <a:r>
              <a:rPr lang="ru-RU" sz="1600" dirty="0">
                <a:latin typeface="Arial Narrow" pitchFamily="34" charset="0"/>
              </a:rPr>
              <a:t>не ранее трех месяцев со дня прохождения аттестации </a:t>
            </a:r>
            <a:endParaRPr lang="ru-RU" sz="1600" dirty="0" smtClean="0">
              <a:latin typeface="Arial Narrow" pitchFamily="34" charset="0"/>
            </a:endParaRPr>
          </a:p>
          <a:p>
            <a:r>
              <a:rPr lang="ru-RU" sz="1600" dirty="0" smtClean="0">
                <a:latin typeface="Arial Narrow" pitchFamily="34" charset="0"/>
              </a:rPr>
              <a:t>Решение:</a:t>
            </a:r>
            <a:endParaRPr lang="ru-RU" sz="1600" dirty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на заявленную квалификационную категорию;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на заявленную квалификационную категорию с ротацией;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аттестован с подтверждением на заявленную квалификационную категорию;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не аттестован на заявленную квалификационную категорию;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600" dirty="0">
                <a:latin typeface="Arial Narrow" pitchFamily="34" charset="0"/>
              </a:rPr>
              <a:t>не аттестован на заявленную квалификационную категорию с расторжением трудового договора.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2346" y="4365104"/>
            <a:ext cx="83681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В случае принятия Комиссией решения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«не аттестован на заявленную квалификационную категорию» </a:t>
            </a:r>
            <a:r>
              <a:rPr lang="ru-RU" dirty="0">
                <a:latin typeface="Arial Narrow" pitchFamily="34" charset="0"/>
              </a:rPr>
              <a:t>при повторной аттестации у аттестуемого, имеющего квалификационную категорию </a:t>
            </a:r>
            <a:r>
              <a:rPr lang="ru-RU" i="1" dirty="0">
                <a:solidFill>
                  <a:schemeClr val="tx2"/>
                </a:solidFill>
                <a:latin typeface="Arial Narrow" pitchFamily="34" charset="0"/>
              </a:rPr>
              <a:t>«руководитель первой квалификационной категории» или «руководитель второй квалификационной категории», </a:t>
            </a:r>
            <a:r>
              <a:rPr lang="ru-RU" dirty="0">
                <a:latin typeface="Arial Narrow" pitchFamily="34" charset="0"/>
              </a:rPr>
              <a:t>квалификационная категория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снижается на один уровень</a:t>
            </a:r>
            <a:r>
              <a:rPr lang="ru-RU" dirty="0">
                <a:latin typeface="Arial Narrow" pitchFamily="34" charset="0"/>
              </a:rPr>
              <a:t>; с руководителями, имеющими квалификационную категорию </a:t>
            </a:r>
            <a:r>
              <a:rPr lang="ru-RU" i="1" dirty="0">
                <a:solidFill>
                  <a:schemeClr val="tx2"/>
                </a:solidFill>
                <a:latin typeface="Arial Narrow" pitchFamily="34" charset="0"/>
              </a:rPr>
              <a:t>«руководитель третьей квалификационной категории»</a:t>
            </a:r>
            <a:r>
              <a:rPr lang="ru-RU" dirty="0">
                <a:latin typeface="Arial Narrow" pitchFamily="34" charset="0"/>
              </a:rPr>
              <a:t> трудовой договор подлежит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расторжению.</a:t>
            </a:r>
            <a:r>
              <a:rPr lang="ru-RU" dirty="0"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41308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Примечания: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Arial Narrow" pitchFamily="34" charset="0"/>
              </a:rPr>
              <a:t>Аттестационная комиссия проводит аттестацию в присутствии аттестуемых руководителей организаций образования.</a:t>
            </a:r>
          </a:p>
          <a:p>
            <a:pPr algn="just"/>
            <a:r>
              <a:rPr lang="ru-RU" sz="1800" dirty="0">
                <a:latin typeface="Arial Narrow" pitchFamily="34" charset="0"/>
              </a:rPr>
              <a:t>При неявке аттестуемого на заседание Комиссии по уважительной причине, рассмотрение вопроса его аттестации переносится на срок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не более семи календарных дней.</a:t>
            </a:r>
          </a:p>
          <a:p>
            <a:pPr algn="just"/>
            <a:r>
              <a:rPr lang="ru-RU" sz="1800" dirty="0">
                <a:latin typeface="Arial Narrow" pitchFamily="34" charset="0"/>
              </a:rPr>
              <a:t>При отсутствии аттестуемого по неуважительной причине, назначается повторная аттестация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по истечении семи календарных дней </a:t>
            </a:r>
            <a:r>
              <a:rPr lang="ru-RU" sz="1800" dirty="0">
                <a:latin typeface="Arial Narrow" pitchFamily="34" charset="0"/>
              </a:rPr>
              <a:t>с момента установленной даты аттестации. При повторной неявке по неуважительной причине руководители организаций образования считаются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неаттестованными и увольняются </a:t>
            </a:r>
            <a:r>
              <a:rPr lang="ru-RU" sz="1800" dirty="0">
                <a:latin typeface="Arial Narrow" pitchFamily="34" charset="0"/>
              </a:rPr>
              <a:t>по инициативе работодателя в порядке подпункта 4) пункта 1 статьи 52 Трудового кодекса Республики Казахстан.</a:t>
            </a:r>
          </a:p>
          <a:p>
            <a:endParaRPr lang="ru-RU" sz="1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570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Arial Narrow" pitchFamily="34" charset="0"/>
              </a:rPr>
              <a:t>Правила конкурсного замещения руководителей государственных организаций образования и порядок оказания государственной услуги</a:t>
            </a:r>
          </a:p>
          <a:p>
            <a:pPr algn="ctr"/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99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472608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 Narrow" pitchFamily="34" charset="0"/>
              </a:rPr>
              <a:t>Для участия в конкурсе кандидатам требуется:</a:t>
            </a:r>
          </a:p>
          <a:p>
            <a:r>
              <a:rPr lang="ru-RU" sz="1600" dirty="0" smtClean="0">
                <a:latin typeface="Arial Narrow" pitchFamily="34" charset="0"/>
              </a:rPr>
              <a:t>высшее </a:t>
            </a:r>
            <a:r>
              <a:rPr lang="ru-RU" sz="1600" dirty="0">
                <a:latin typeface="Arial Narrow" pitchFamily="34" charset="0"/>
              </a:rPr>
              <a:t>(послевузовское) педагогическое образование или иное профессиональное образование по соответствующему профилю, или документ, подтверждающий педагогическую переподготовку;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стаж педагогической работы в сфере образования не менее последних 5 лет</a:t>
            </a:r>
            <a:r>
              <a:rPr lang="ru-RU" sz="1600" dirty="0">
                <a:latin typeface="Arial Narrow" pitchFamily="34" charset="0"/>
              </a:rPr>
              <a:t>, в том числе 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стаж в должности заместителя руководителя организации технического и профессионального, </a:t>
            </a:r>
            <a:r>
              <a:rPr lang="ru-RU" sz="1600" b="1" dirty="0" err="1">
                <a:solidFill>
                  <a:srgbClr val="C00000"/>
                </a:solidFill>
                <a:latin typeface="Arial Narrow" pitchFamily="34" charset="0"/>
              </a:rPr>
              <a:t>послесреднего</a:t>
            </a:r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 образования не менее 1 года</a:t>
            </a:r>
            <a:r>
              <a:rPr lang="ru-RU" sz="1600" dirty="0">
                <a:latin typeface="Arial Narrow" pitchFamily="34" charset="0"/>
              </a:rPr>
              <a:t> или </a:t>
            </a: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</a:rPr>
              <a:t>стаж работы на руководящих должностях на предприятиях по соответствующему профилю не менее 5 лет.</a:t>
            </a:r>
          </a:p>
          <a:p>
            <a:r>
              <a:rPr lang="ru-RU" sz="1600" dirty="0">
                <a:latin typeface="Arial Narrow" pitchFamily="34" charset="0"/>
              </a:rPr>
              <a:t>наличие первой или высшей квалификационной категории педагога, квалификационной категории педагога – эксперта или педагога – исследователя или педагога - мастера (за исключением государственных служащих, работников преподавателей ВУЗов с педагогическим стажем не менее пяти лет, методистов методических кабинетов (центров), системы повышения квалификации, лиц, перешедших с производства);</a:t>
            </a:r>
          </a:p>
          <a:p>
            <a:r>
              <a:rPr lang="ru-RU" sz="1600" dirty="0">
                <a:latin typeface="Arial Narrow" pitchFamily="34" charset="0"/>
              </a:rPr>
              <a:t>справка о состоянии здоровья по форме, утвержденной приказом исполняющего обязанности Министра здравоохранения Республики Казахстан от 23 ноября 2010 года № 907 "Об утверждении форм первичной медицинской документации организаций здравоохранения" (зарегистрирован в Реестре государственной регистрации нормативных правовых актов под № 6697);</a:t>
            </a:r>
          </a:p>
          <a:p>
            <a:r>
              <a:rPr lang="ru-RU" sz="1600" dirty="0">
                <a:latin typeface="Arial Narrow" pitchFamily="34" charset="0"/>
              </a:rPr>
              <a:t>справка об отсутствии судимости;</a:t>
            </a:r>
          </a:p>
          <a:p>
            <a:r>
              <a:rPr lang="ru-RU" sz="1600" dirty="0">
                <a:latin typeface="Arial Narrow" pitchFamily="34" charset="0"/>
              </a:rPr>
              <a:t>документ, подтверждающий прохождение курсов повышения квалификации по менеджменту в образовании не менее 72 часов.</a:t>
            </a:r>
          </a:p>
          <a:p>
            <a:endParaRPr lang="ru-RU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02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51179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3429000"/>
            <a:ext cx="8280920" cy="1728192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 Narrow" pitchFamily="34" charset="0"/>
              </a:rPr>
              <a:t>2. </a:t>
            </a:r>
            <a:r>
              <a:rPr lang="ru-RU" dirty="0" smtClean="0">
                <a:solidFill>
                  <a:srgbClr val="C00000"/>
                </a:solidFill>
                <a:latin typeface="Arial Narrow" pitchFamily="34" charset="0"/>
              </a:rPr>
              <a:t>Комплексное </a:t>
            </a:r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аналитическое обобщение итогов деятельности 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- системное, последовательное и объективное изучение профессиональной компетентности </a:t>
            </a:r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педагогов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 на основе следующих показателей: качество знаний, умений и навыков, достижения обучающихся (воспитанников), качество преподавания (воспитания и обучения) и профессиональные достижения – второй этап присвоения (</a:t>
            </a:r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подтверждения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) квалификационных категорий педагогам</a:t>
            </a:r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;</a:t>
            </a:r>
            <a:endParaRPr lang="ru-RU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1412776"/>
            <a:ext cx="8208912" cy="1152128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 Narrow" pitchFamily="34" charset="0"/>
              </a:rPr>
              <a:t>1. </a:t>
            </a:r>
            <a:r>
              <a:rPr lang="ru-RU" dirty="0" smtClean="0">
                <a:solidFill>
                  <a:srgbClr val="C00000"/>
                </a:solidFill>
                <a:latin typeface="Arial Narrow" pitchFamily="34" charset="0"/>
              </a:rPr>
              <a:t>Национальное </a:t>
            </a:r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квалификационное тестирование 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– процедура, проводимая в целях определения уровня профессиональной компетентности </a:t>
            </a:r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педагогов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, по тестам, разработанным уполномоченным органом в области образования</a:t>
            </a:r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 – 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первый этап процедуры присвоения квалификационных категорий педагогам;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9513" y="335845"/>
            <a:ext cx="85229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 Narrow" pitchFamily="34" charset="0"/>
              </a:rPr>
              <a:t>	Очередное </a:t>
            </a:r>
            <a:r>
              <a:rPr lang="kk-KZ" dirty="0">
                <a:latin typeface="Arial Narrow" pitchFamily="34" charset="0"/>
              </a:rPr>
              <a:t>присвоение квалификационных категорий педагогам проводится </a:t>
            </a:r>
            <a:r>
              <a:rPr lang="ru-RU" dirty="0">
                <a:latin typeface="Arial Narrow" pitchFamily="34" charset="0"/>
              </a:rPr>
              <a:t>в соответствии </a:t>
            </a:r>
            <a:r>
              <a:rPr lang="kk-KZ" dirty="0">
                <a:latin typeface="Arial Narrow" pitchFamily="34" charset="0"/>
              </a:rPr>
              <a:t>со  статьей 14 Закона Республики Казахстан </a:t>
            </a:r>
            <a:r>
              <a:rPr lang="kk-KZ" dirty="0" smtClean="0">
                <a:latin typeface="Arial Narrow" pitchFamily="34" charset="0"/>
              </a:rPr>
              <a:t>«О </a:t>
            </a:r>
            <a:r>
              <a:rPr lang="kk-KZ" dirty="0">
                <a:latin typeface="Arial Narrow" pitchFamily="34" charset="0"/>
              </a:rPr>
              <a:t>статусе педагога</a:t>
            </a:r>
            <a:r>
              <a:rPr lang="kk-KZ" dirty="0" smtClean="0">
                <a:latin typeface="Arial Narrow" pitchFamily="34" charset="0"/>
              </a:rPr>
              <a:t>»</a:t>
            </a:r>
            <a:endParaRPr lang="en-US" dirty="0" smtClean="0">
              <a:latin typeface="Arial Narrow" pitchFamily="34" charset="0"/>
            </a:endParaRPr>
          </a:p>
          <a:p>
            <a:r>
              <a:rPr lang="kk-KZ" dirty="0" smtClean="0"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не реже одного раза в пять </a:t>
            </a:r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лет</a:t>
            </a:r>
            <a:r>
              <a:rPr lang="en-US" b="1" dirty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kk-KZ" b="1" dirty="0" smtClean="0">
                <a:solidFill>
                  <a:srgbClr val="C00000"/>
                </a:solidFill>
                <a:latin typeface="Arial Narrow" pitchFamily="34" charset="0"/>
              </a:rPr>
              <a:t>и состоит из двух этапов: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728939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При положительном результате национального квалификационного </a:t>
            </a:r>
            <a:r>
              <a:rPr lang="ru-RU" dirty="0" smtClean="0">
                <a:solidFill>
                  <a:srgbClr val="C00000"/>
                </a:solidFill>
                <a:latin typeface="Arial Narrow" pitchFamily="34" charset="0"/>
              </a:rPr>
              <a:t>тестирования</a:t>
            </a:r>
            <a:endParaRPr lang="ru-RU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427984" y="3098271"/>
            <a:ext cx="1152128" cy="330729"/>
          </a:xfrm>
          <a:prstGeom prst="down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537321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Организация образования ежегодно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до 1 сентября</a:t>
            </a:r>
            <a:r>
              <a:rPr lang="ru-RU" dirty="0">
                <a:latin typeface="Arial Narrow" pitchFamily="34" charset="0"/>
              </a:rPr>
              <a:t> составляет и утверждает перспективный план присвоения (подтверждения) квалификационных категорий на предстоящий финансовый год, который корректируется по мере необходимости.</a:t>
            </a:r>
          </a:p>
        </p:txBody>
      </p:sp>
      <p:pic>
        <p:nvPicPr>
          <p:cNvPr id="15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004" y="2638677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3140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kk-KZ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Попечительский совет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11683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 Narrow" pitchFamily="34" charset="0"/>
              </a:rPr>
              <a:t>В </a:t>
            </a:r>
            <a:r>
              <a:rPr lang="ru-RU" sz="1800" dirty="0">
                <a:latin typeface="Arial Narrow" pitchFamily="34" charset="0"/>
              </a:rPr>
              <a:t>случае, если попечительским советом вынесено протокольное решение по каждой кандидатуре и не согласованы кандидаты, орган управления образованием признает конкурс несостоявшимся и принимает решение о проведении повторного конкурса.</a:t>
            </a:r>
          </a:p>
          <a:p>
            <a:r>
              <a:rPr lang="ru-RU" sz="1800" dirty="0" smtClean="0">
                <a:latin typeface="Arial Narrow" pitchFamily="34" charset="0"/>
              </a:rPr>
              <a:t>При </a:t>
            </a:r>
            <a:r>
              <a:rPr lang="ru-RU" sz="1800" dirty="0">
                <a:latin typeface="Arial Narrow" pitchFamily="34" charset="0"/>
              </a:rPr>
              <a:t>проведении повторного конкурса при повторном несогласовании Попечительским советом кандидатов на занятие вакантной должности руководителя организации образования - орган управления образованием допускает всех кандидатов к следующему этапу.</a:t>
            </a:r>
          </a:p>
          <a:p>
            <a:endParaRPr lang="ru-RU" sz="1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013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Процедура проведения конкурса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>
                <a:latin typeface="Arial Narrow" pitchFamily="34" charset="0"/>
              </a:rPr>
              <a:t>Конкурс проводится в четыре этапа:</a:t>
            </a:r>
          </a:p>
          <a:p>
            <a:r>
              <a:rPr lang="ru-RU" sz="1600" dirty="0">
                <a:solidFill>
                  <a:srgbClr val="C00000"/>
                </a:solidFill>
                <a:latin typeface="Arial Narrow" pitchFamily="34" charset="0"/>
              </a:rPr>
              <a:t>1) квалификационная оценка участников конкурса;</a:t>
            </a:r>
          </a:p>
          <a:p>
            <a:r>
              <a:rPr lang="ru-RU" sz="1600" dirty="0">
                <a:solidFill>
                  <a:srgbClr val="C00000"/>
                </a:solidFill>
                <a:latin typeface="Arial Narrow" pitchFamily="34" charset="0"/>
              </a:rPr>
              <a:t>2) согласование кандидатов с попечительским советом государственной организации образования (далее – попечительский совет);</a:t>
            </a:r>
          </a:p>
          <a:p>
            <a:r>
              <a:rPr lang="ru-RU" sz="1600" dirty="0">
                <a:solidFill>
                  <a:srgbClr val="C00000"/>
                </a:solidFill>
                <a:latin typeface="Arial Narrow" pitchFamily="34" charset="0"/>
              </a:rPr>
              <a:t>3) согласование кандидатов с органами управления образованием области (за исключением городов республиканского значения, столицы);</a:t>
            </a:r>
          </a:p>
          <a:p>
            <a:r>
              <a:rPr lang="ru-RU" sz="1600" dirty="0">
                <a:solidFill>
                  <a:srgbClr val="C00000"/>
                </a:solidFill>
                <a:latin typeface="Arial Narrow" pitchFamily="34" charset="0"/>
              </a:rPr>
              <a:t>4) собеседование на заседании конкурсной комиссии органа управления образованием.</a:t>
            </a:r>
          </a:p>
          <a:p>
            <a:endParaRPr lang="ru-RU" sz="16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2244" y="386104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Лица, являющиеся выпускниками программы «</a:t>
            </a:r>
            <a:r>
              <a:rPr lang="ru-RU" dirty="0" err="1">
                <a:latin typeface="Arial Narrow" pitchFamily="34" charset="0"/>
              </a:rPr>
              <a:t>Болашақ</a:t>
            </a:r>
            <a:r>
              <a:rPr lang="ru-RU" dirty="0">
                <a:latin typeface="Arial Narrow" pitchFamily="34" charset="0"/>
              </a:rPr>
              <a:t>», а также лица, вошедшие в Президентский кадровый резерв, выпускники зарубежных ВУЗов, входящих в список, рекомендованных для обучения по программе «</a:t>
            </a:r>
            <a:r>
              <a:rPr lang="ru-RU" dirty="0" err="1">
                <a:latin typeface="Arial Narrow" pitchFamily="34" charset="0"/>
              </a:rPr>
              <a:t>Болашак</a:t>
            </a:r>
            <a:r>
              <a:rPr lang="ru-RU" dirty="0">
                <a:latin typeface="Arial Narrow" pitchFamily="34" charset="0"/>
              </a:rPr>
              <a:t>» </a:t>
            </a:r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освобождаются от прохождения второго, третьего этапов конкурса</a:t>
            </a:r>
            <a:r>
              <a:rPr lang="ru-RU" dirty="0">
                <a:latin typeface="Arial Narrow" pitchFamily="34" charset="0"/>
              </a:rPr>
              <a:t> и допускаются к четвертому этапу конкурса при наличии высшего (послевузовского) педагогического или иного профессионального образования по соответствующему профилю, или документа, подтверждающего педагогическую переподготовку,</a:t>
            </a:r>
          </a:p>
        </p:txBody>
      </p:sp>
    </p:spTree>
    <p:extLst>
      <p:ext uri="{BB962C8B-B14F-4D97-AF65-F5344CB8AC3E}">
        <p14:creationId xmlns:p14="http://schemas.microsoft.com/office/powerpoint/2010/main" xmlns="" val="4219456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kk-KZ" sz="2800" dirty="0" smtClean="0">
                <a:latin typeface="Arial Narrow" pitchFamily="34" charset="0"/>
              </a:rPr>
              <a:t>Содержание тестов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 Narrow" pitchFamily="34" charset="0"/>
              </a:rPr>
              <a:t>нормативных правовых актов – </a:t>
            </a:r>
            <a:r>
              <a:rPr lang="ru-RU" sz="2400" b="1" dirty="0">
                <a:solidFill>
                  <a:srgbClr val="C00000"/>
                </a:solidFill>
                <a:latin typeface="Arial Narrow" pitchFamily="34" charset="0"/>
              </a:rPr>
              <a:t>100 </a:t>
            </a:r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вопросов</a:t>
            </a:r>
            <a:r>
              <a:rPr lang="ru-RU" sz="2400" dirty="0">
                <a:latin typeface="Arial Narrow" pitchFamily="34" charset="0"/>
              </a:rPr>
              <a:t>.</a:t>
            </a:r>
          </a:p>
          <a:p>
            <a:r>
              <a:rPr lang="ru-RU" sz="2400" dirty="0">
                <a:latin typeface="Arial Narrow" pitchFamily="34" charset="0"/>
              </a:rPr>
              <a:t>основ педагогики и психологии – </a:t>
            </a:r>
            <a:r>
              <a:rPr lang="ru-RU" sz="2400" b="1" dirty="0">
                <a:solidFill>
                  <a:srgbClr val="C00000"/>
                </a:solidFill>
                <a:latin typeface="Arial Narrow" pitchFamily="34" charset="0"/>
              </a:rPr>
              <a:t>20 вопросов</a:t>
            </a:r>
            <a:r>
              <a:rPr lang="ru-RU" sz="2400" dirty="0">
                <a:latin typeface="Arial Narrow" pitchFamily="34" charset="0"/>
              </a:rPr>
              <a:t>.</a:t>
            </a:r>
          </a:p>
          <a:p>
            <a:r>
              <a:rPr lang="ru-RU" sz="2400" dirty="0">
                <a:latin typeface="Arial Narrow" pitchFamily="34" charset="0"/>
              </a:rPr>
              <a:t>При прохождении тестирования кандидату предлагается 120 вопросов на знание вышеуказанных норм. Пороговый уровень для прохождения тестирования составляет </a:t>
            </a:r>
            <a:r>
              <a:rPr lang="ru-RU" sz="2400" b="1" dirty="0">
                <a:solidFill>
                  <a:srgbClr val="C00000"/>
                </a:solidFill>
                <a:latin typeface="Arial Narrow" pitchFamily="34" charset="0"/>
              </a:rPr>
              <a:t>50 % по каждому направлению.</a:t>
            </a:r>
          </a:p>
          <a:p>
            <a:endParaRPr lang="ru-RU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96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Процедура очередного присвоения квалификационных категорий педагогов проводится на следующих  уровнях образования: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40381" y="1599200"/>
            <a:ext cx="3069545" cy="821688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в организациях </a:t>
            </a:r>
            <a:r>
              <a:rPr lang="kk-KZ" dirty="0" smtClean="0">
                <a:solidFill>
                  <a:schemeClr val="tx1"/>
                </a:solidFill>
                <a:latin typeface="Arial Narrow" pitchFamily="34" charset="0"/>
              </a:rPr>
              <a:t>образования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(педагоги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методисты, 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представители ОО, НПО, профсоюзов, производственных предприятий и </a:t>
            </a:r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организаций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40382" y="2638256"/>
            <a:ext cx="3096286" cy="2143232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в управлениях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 образования областей, городов </a:t>
            </a:r>
            <a:r>
              <a:rPr lang="ru-RU" dirty="0" err="1">
                <a:solidFill>
                  <a:schemeClr val="tx1"/>
                </a:solidFill>
                <a:latin typeface="Arial Narrow" pitchFamily="34" charset="0"/>
              </a:rPr>
              <a:t>Нур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-Султан, Алматы и </a:t>
            </a:r>
            <a:r>
              <a:rPr lang="ru-RU" dirty="0" smtClean="0">
                <a:solidFill>
                  <a:schemeClr val="tx1"/>
                </a:solidFill>
                <a:latin typeface="Arial Narrow" pitchFamily="34" charset="0"/>
              </a:rPr>
              <a:t>Шымкент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(педагоги, методисты методических кабинетов (центров), организаций повышения квалификации, представители ОО, НПО, профсоюзов, производственных предприятий и организаций, специалисты органов управления образованием.  </a:t>
            </a:r>
            <a:endParaRPr lang="ru-RU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6905" y="1599200"/>
            <a:ext cx="2376264" cy="864096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«педагог-модератор»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4855" y="3109446"/>
            <a:ext cx="2376264" cy="129614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«педагог-эксперт», «педагог-исследователь» , «педагог-мастер»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2160" y="1591390"/>
            <a:ext cx="2785706" cy="829498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в организациях </a:t>
            </a:r>
            <a:r>
              <a:rPr lang="kk-KZ" dirty="0" smtClean="0">
                <a:solidFill>
                  <a:schemeClr val="tx1"/>
                </a:solidFill>
                <a:latin typeface="Arial Narrow" pitchFamily="34" charset="0"/>
              </a:rPr>
              <a:t>образования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(педагоги 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ОО, представители НПО </a:t>
            </a:r>
            <a:r>
              <a:rPr lang="kk-KZ" sz="1200" i="1" dirty="0">
                <a:solidFill>
                  <a:schemeClr val="tx1"/>
                </a:solidFill>
                <a:latin typeface="Arial Narrow" pitchFamily="34" charset="0"/>
              </a:rPr>
              <a:t>в области образования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, профсоюзы, </a:t>
            </a:r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работодатели)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52391" y="2601129"/>
            <a:ext cx="2929722" cy="218035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Arial Narrow" pitchFamily="34" charset="0"/>
              </a:rPr>
              <a:t>в управлениях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 образования областей, городов </a:t>
            </a:r>
            <a:r>
              <a:rPr lang="ru-RU" dirty="0" err="1">
                <a:solidFill>
                  <a:schemeClr val="tx1"/>
                </a:solidFill>
                <a:latin typeface="Arial Narrow" pitchFamily="34" charset="0"/>
              </a:rPr>
              <a:t>Нур</a:t>
            </a:r>
            <a:r>
              <a:rPr lang="ru-RU" dirty="0">
                <a:solidFill>
                  <a:schemeClr val="tx1"/>
                </a:solidFill>
                <a:latin typeface="Arial Narrow" pitchFamily="34" charset="0"/>
              </a:rPr>
              <a:t>-Султан, Алматы и Шымкент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(методисты 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МК (центров), педагоги ОО области, гг. </a:t>
            </a:r>
            <a:r>
              <a:rPr lang="ru-RU" sz="1200" i="1" dirty="0" err="1">
                <a:solidFill>
                  <a:schemeClr val="tx1"/>
                </a:solidFill>
                <a:latin typeface="Arial Narrow" pitchFamily="34" charset="0"/>
              </a:rPr>
              <a:t>Нур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-Султан, Алматы, Шымкент, организаций ПК, НПО </a:t>
            </a:r>
            <a:r>
              <a:rPr lang="kk-KZ" sz="1200" i="1" dirty="0">
                <a:solidFill>
                  <a:schemeClr val="tx1"/>
                </a:solidFill>
                <a:latin typeface="Arial Narrow" pitchFamily="34" charset="0"/>
              </a:rPr>
              <a:t>в области образования</a:t>
            </a:r>
            <a:r>
              <a:rPr lang="ru-RU" sz="1200" i="1" dirty="0">
                <a:solidFill>
                  <a:schemeClr val="tx1"/>
                </a:solidFill>
                <a:latin typeface="Arial Narrow" pitchFamily="34" charset="0"/>
              </a:rPr>
              <a:t>, профсоюзы, </a:t>
            </a:r>
            <a:r>
              <a:rPr lang="ru-RU" sz="1200" i="1" dirty="0" smtClean="0">
                <a:solidFill>
                  <a:schemeClr val="tx1"/>
                </a:solidFill>
                <a:latin typeface="Arial Narrow" pitchFamily="34" charset="0"/>
              </a:rPr>
              <a:t>работодатели)</a:t>
            </a:r>
          </a:p>
          <a:p>
            <a:pPr algn="ctr"/>
            <a:endParaRPr lang="ru-RU" sz="1200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13822" y="1180893"/>
            <a:ext cx="3122846" cy="296725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 Narrow" pitchFamily="34" charset="0"/>
              </a:rPr>
              <a:t>Комиссии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52391" y="1196752"/>
            <a:ext cx="2817483" cy="280866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 Narrow" pitchFamily="34" charset="0"/>
              </a:rPr>
              <a:t>Экспертные советы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40382" y="4781488"/>
            <a:ext cx="31570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</a:rPr>
              <a:t>Комиссия соответствующего уровня направляет материалы в экспертный совет соответствующего уровня два раза в год </a:t>
            </a: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(до 15 мая и 15 ноября текущего года соответственно) </a:t>
            </a:r>
            <a:r>
              <a:rPr lang="ru-RU" sz="1400" dirty="0">
                <a:latin typeface="Arial Narrow" pitchFamily="34" charset="0"/>
              </a:rPr>
              <a:t>по акту приема-передачи портфолио педагога на присвоение (подтверждение) квалификационных категорий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52391" y="4797152"/>
            <a:ext cx="292972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Narrow" pitchFamily="34" charset="0"/>
              </a:rPr>
              <a:t>Экспертный совет направляет листы оценивания портфолио педагогов на присвоение (подтверждение) квалификационных категорий </a:t>
            </a:r>
            <a:r>
              <a:rPr lang="ru-RU" sz="1400" dirty="0" smtClean="0">
                <a:latin typeface="Arial Narrow" pitchFamily="34" charset="0"/>
              </a:rPr>
              <a:t>и </a:t>
            </a:r>
            <a:r>
              <a:rPr lang="ru-RU" sz="1400" dirty="0">
                <a:latin typeface="Arial Narrow" pitchFamily="34" charset="0"/>
              </a:rPr>
              <a:t>рекомендации </a:t>
            </a: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Комиссию </a:t>
            </a:r>
            <a:endParaRPr lang="ru-RU" sz="1400" dirty="0" smtClean="0"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</a:rPr>
              <a:t>в </a:t>
            </a: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</a:rPr>
              <a:t>срок до 15 июня и 15 декабря текущего года </a:t>
            </a:r>
          </a:p>
        </p:txBody>
      </p:sp>
    </p:spTree>
    <p:extLst>
      <p:ext uri="{BB962C8B-B14F-4D97-AF65-F5344CB8AC3E}">
        <p14:creationId xmlns:p14="http://schemas.microsoft.com/office/powerpoint/2010/main" xmlns="" val="198135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Национальное квалификационное тестирование 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1"/>
            <a:ext cx="8229600" cy="3528392"/>
          </a:xfrm>
        </p:spPr>
        <p:txBody>
          <a:bodyPr>
            <a:noAutofit/>
          </a:bodyPr>
          <a:lstStyle/>
          <a:p>
            <a:pPr marL="0" indent="442913">
              <a:buNone/>
            </a:pPr>
            <a:r>
              <a:rPr lang="ru-RU" sz="1800" dirty="0" smtClean="0">
                <a:latin typeface="Arial Narrow" pitchFamily="34" charset="0"/>
              </a:rPr>
              <a:t>1. Прием </a:t>
            </a:r>
            <a:r>
              <a:rPr lang="ru-RU" sz="1800" dirty="0">
                <a:latin typeface="Arial Narrow" pitchFamily="34" charset="0"/>
              </a:rPr>
              <a:t>заявлений для участия в национальном квалификационном тестировании проводится организацией, определяемой уполномоченным органом, не менее </a:t>
            </a:r>
            <a:r>
              <a:rPr lang="kk-KZ" sz="1800" dirty="0">
                <a:latin typeface="Arial Narrow" pitchFamily="34" charset="0"/>
              </a:rPr>
              <a:t>чем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за 15 календарных дней </a:t>
            </a:r>
            <a:r>
              <a:rPr lang="ru-RU" sz="1800" dirty="0">
                <a:latin typeface="Arial Narrow" pitchFamily="34" charset="0"/>
              </a:rPr>
              <a:t>до начала проведения тестирования.</a:t>
            </a:r>
          </a:p>
          <a:p>
            <a:pPr marL="0" indent="442913">
              <a:buNone/>
            </a:pPr>
            <a:r>
              <a:rPr lang="kk-KZ" sz="1800" dirty="0">
                <a:latin typeface="Arial Narrow" pitchFamily="34" charset="0"/>
              </a:rPr>
              <a:t>2</a:t>
            </a:r>
            <a:r>
              <a:rPr lang="ru-RU" sz="1800" dirty="0">
                <a:latin typeface="Arial Narrow" pitchFamily="34" charset="0"/>
              </a:rPr>
              <a:t>. </a:t>
            </a:r>
            <a:r>
              <a:rPr lang="ru-RU" sz="1800" dirty="0" smtClean="0">
                <a:latin typeface="Arial Narrow" pitchFamily="34" charset="0"/>
              </a:rPr>
              <a:t>НКТ </a:t>
            </a:r>
            <a:r>
              <a:rPr lang="ru-RU" sz="1800" dirty="0">
                <a:latin typeface="Arial Narrow" pitchFamily="34" charset="0"/>
              </a:rPr>
              <a:t>проводится по желанию </a:t>
            </a:r>
            <a:r>
              <a:rPr lang="kk-KZ" sz="1800" dirty="0">
                <a:latin typeface="Arial Narrow" pitchFamily="34" charset="0"/>
              </a:rPr>
              <a:t>педагога</a:t>
            </a:r>
            <a:r>
              <a:rPr lang="ru-RU" sz="1800" dirty="0">
                <a:latin typeface="Arial Narrow" pitchFamily="34" charset="0"/>
              </a:rPr>
              <a:t> на одном из языков (казахском, русском</a:t>
            </a:r>
            <a:r>
              <a:rPr lang="kk-KZ" sz="1800" dirty="0">
                <a:latin typeface="Arial Narrow" pitchFamily="34" charset="0"/>
              </a:rPr>
              <a:t>, уйгурском, узбекском, таджикском),</a:t>
            </a:r>
            <a:r>
              <a:rPr lang="ru-RU" sz="1800" dirty="0">
                <a:latin typeface="Arial Narrow" pitchFamily="34" charset="0"/>
              </a:rPr>
              <a:t> который указывается при подаче заявления.</a:t>
            </a:r>
          </a:p>
          <a:p>
            <a:pPr marL="0" indent="442913">
              <a:buNone/>
            </a:pPr>
            <a:r>
              <a:rPr lang="kk-KZ" sz="1800" dirty="0">
                <a:latin typeface="Arial Narrow" pitchFamily="34" charset="0"/>
              </a:rPr>
              <a:t>3. Для прохождения </a:t>
            </a:r>
            <a:r>
              <a:rPr lang="ru-RU" sz="1800" dirty="0" smtClean="0">
                <a:latin typeface="Arial Narrow" pitchFamily="34" charset="0"/>
              </a:rPr>
              <a:t>НКТ </a:t>
            </a:r>
            <a:r>
              <a:rPr lang="kk-KZ" sz="1800" dirty="0">
                <a:latin typeface="Arial Narrow" pitchFamily="34" charset="0"/>
              </a:rPr>
              <a:t>педагоги</a:t>
            </a:r>
            <a:r>
              <a:rPr lang="ru-RU" sz="1800" dirty="0">
                <a:latin typeface="Arial Narrow" pitchFamily="34" charset="0"/>
              </a:rPr>
              <a:t> предоставляют следующие документы: 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1) заявление для участия в тестировании по форме согласно приложению </a:t>
            </a:r>
            <a:r>
              <a:rPr lang="kk-KZ" sz="1800" dirty="0">
                <a:solidFill>
                  <a:srgbClr val="C00000"/>
                </a:solidFill>
                <a:latin typeface="Arial Narrow" pitchFamily="34" charset="0"/>
              </a:rPr>
              <a:t>5</a:t>
            </a: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 к </a:t>
            </a:r>
            <a:r>
              <a:rPr lang="kk-KZ" sz="1800" dirty="0">
                <a:solidFill>
                  <a:srgbClr val="C00000"/>
                </a:solidFill>
                <a:latin typeface="Arial Narrow" pitchFamily="34" charset="0"/>
              </a:rPr>
              <a:t>настоящим Правилам</a:t>
            </a: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; 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2) две фотографии размером 3x4;</a:t>
            </a:r>
          </a:p>
          <a:p>
            <a:pPr marL="0" indent="442913">
              <a:buNone/>
            </a:pPr>
            <a:r>
              <a:rPr lang="ru-RU" sz="1800" dirty="0">
                <a:solidFill>
                  <a:srgbClr val="C00000"/>
                </a:solidFill>
                <a:latin typeface="Arial Narrow" pitchFamily="34" charset="0"/>
              </a:rPr>
              <a:t>3) копию документа, удостоверяющего личность.</a:t>
            </a:r>
          </a:p>
          <a:p>
            <a:pPr marL="0" indent="442913">
              <a:buNone/>
            </a:pPr>
            <a:r>
              <a:rPr lang="kk-KZ" sz="1800" dirty="0">
                <a:latin typeface="Arial Narrow" pitchFamily="34" charset="0"/>
              </a:rPr>
              <a:t>4. </a:t>
            </a:r>
            <a:r>
              <a:rPr lang="ru-RU" sz="1800" dirty="0">
                <a:latin typeface="Arial Narrow" pitchFamily="34" charset="0"/>
              </a:rPr>
              <a:t>После внесения заявления в базу данных выдается пропуск на тестирование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751539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Arial Narrow" pitchFamily="34" charset="0"/>
              </a:rPr>
              <a:t>На присвоение квалификационных категорий педагог </a:t>
            </a:r>
            <a:r>
              <a:rPr lang="ru-RU" dirty="0">
                <a:latin typeface="Arial Narrow" pitchFamily="34" charset="0"/>
              </a:rPr>
              <a:t>проходит </a:t>
            </a:r>
            <a:r>
              <a:rPr lang="ru-RU" dirty="0" smtClean="0">
                <a:latin typeface="Arial Narrow" pitchFamily="34" charset="0"/>
              </a:rPr>
              <a:t>НКТ </a:t>
            </a:r>
            <a:r>
              <a:rPr lang="kk-KZ" dirty="0" smtClean="0">
                <a:latin typeface="Arial Narrow" pitchFamily="34" charset="0"/>
              </a:rPr>
              <a:t>1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>
                <a:latin typeface="Arial Narrow" pitchFamily="34" charset="0"/>
              </a:rPr>
              <a:t>раз - бесплатно, </a:t>
            </a:r>
            <a:r>
              <a:rPr lang="kk-KZ" dirty="0">
                <a:latin typeface="Arial Narrow" pitchFamily="34" charset="0"/>
              </a:rPr>
              <a:t>повторно 1 раз </a:t>
            </a:r>
            <a:r>
              <a:rPr lang="ru-RU" dirty="0">
                <a:latin typeface="Arial Narrow" pitchFamily="34" charset="0"/>
              </a:rPr>
              <a:t>и п</a:t>
            </a:r>
            <a:r>
              <a:rPr lang="kk-KZ" dirty="0">
                <a:latin typeface="Arial Narrow" pitchFamily="34" charset="0"/>
              </a:rPr>
              <a:t>робные </a:t>
            </a:r>
            <a:r>
              <a:rPr lang="ru-RU" dirty="0">
                <a:latin typeface="Arial Narrow" pitchFamily="34" charset="0"/>
              </a:rPr>
              <a:t>(по желанию педагога) -  на платной основе в течение календарного года</a:t>
            </a:r>
            <a:r>
              <a:rPr lang="kk-KZ" dirty="0">
                <a:latin typeface="Arial Narrow" pitchFamily="34" charset="0"/>
              </a:rPr>
              <a:t>. </a:t>
            </a:r>
            <a:endParaRPr lang="ru-RU" dirty="0">
              <a:latin typeface="Arial Narrow" pitchFamily="34" charset="0"/>
            </a:endParaRPr>
          </a:p>
        </p:txBody>
      </p:sp>
      <p:pic>
        <p:nvPicPr>
          <p:cNvPr id="5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74" y="4947250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541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Структура тестовых вопросов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37361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1800" b="1" dirty="0" smtClean="0">
                <a:solidFill>
                  <a:srgbClr val="C00000"/>
                </a:solidFill>
                <a:latin typeface="Arial Narrow" pitchFamily="34" charset="0"/>
              </a:rPr>
              <a:t>Педагоги </a:t>
            </a:r>
            <a:r>
              <a:rPr lang="kk-KZ" sz="1800" b="1" dirty="0">
                <a:solidFill>
                  <a:srgbClr val="C00000"/>
                </a:solidFill>
                <a:latin typeface="Arial Narrow" pitchFamily="34" charset="0"/>
              </a:rPr>
              <a:t>по общеобразовательным предметам:</a:t>
            </a:r>
            <a:endParaRPr lang="ru-RU" sz="18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</a:t>
            </a:r>
            <a:r>
              <a:rPr lang="ru-RU" sz="1800" dirty="0">
                <a:latin typeface="Arial Narrow" pitchFamily="34" charset="0"/>
              </a:rPr>
              <a:t>Педагогика, методика обучения</a:t>
            </a:r>
            <a:r>
              <a:rPr lang="kk-KZ" sz="1800" dirty="0">
                <a:latin typeface="Arial Narrow" pitchFamily="34" charset="0"/>
              </a:rPr>
              <a:t>»</a:t>
            </a:r>
            <a:r>
              <a:rPr lang="ru-RU" sz="1800" dirty="0">
                <a:latin typeface="Arial Narrow" pitchFamily="34" charset="0"/>
              </a:rPr>
              <a:t> - тридцать заданий</a:t>
            </a:r>
            <a:r>
              <a:rPr lang="kk-KZ" sz="1800" dirty="0">
                <a:latin typeface="Arial Narrow" pitchFamily="34" charset="0"/>
              </a:rPr>
              <a:t>; 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</a:t>
            </a:r>
            <a:r>
              <a:rPr lang="ru-RU" sz="1800" dirty="0">
                <a:latin typeface="Arial Narrow" pitchFamily="34" charset="0"/>
              </a:rPr>
              <a:t>Содержание учебного предмета</a:t>
            </a:r>
            <a:r>
              <a:rPr lang="kk-KZ" sz="1800" dirty="0">
                <a:latin typeface="Arial Narrow" pitchFamily="34" charset="0"/>
              </a:rPr>
              <a:t>»</a:t>
            </a:r>
            <a:r>
              <a:rPr lang="ru-RU" sz="1800" dirty="0">
                <a:latin typeface="Arial Narrow" pitchFamily="34" charset="0"/>
              </a:rPr>
              <a:t> - семьдесят </a:t>
            </a:r>
            <a:r>
              <a:rPr lang="ru-RU" sz="1800" dirty="0" smtClean="0">
                <a:latin typeface="Arial Narrow" pitchFamily="34" charset="0"/>
              </a:rPr>
              <a:t>заданий;</a:t>
            </a:r>
          </a:p>
          <a:p>
            <a:pPr marL="0" indent="0">
              <a:buNone/>
            </a:pP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b="1" dirty="0">
                <a:solidFill>
                  <a:srgbClr val="C00000"/>
                </a:solidFill>
                <a:latin typeface="Arial Narrow" pitchFamily="34" charset="0"/>
              </a:rPr>
              <a:t>Педагоги по специальным дисциплинам:</a:t>
            </a:r>
            <a:endParaRPr lang="ru-RU" sz="18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</a:t>
            </a:r>
            <a:r>
              <a:rPr lang="ru-RU" sz="1800" dirty="0">
                <a:latin typeface="Arial Narrow" pitchFamily="34" charset="0"/>
              </a:rPr>
              <a:t>Педагогика, методика обучения</a:t>
            </a:r>
            <a:r>
              <a:rPr lang="kk-KZ" sz="1800" dirty="0">
                <a:latin typeface="Arial Narrow" pitchFamily="34" charset="0"/>
              </a:rPr>
              <a:t>»</a:t>
            </a:r>
            <a:r>
              <a:rPr lang="ru-RU" sz="1800" dirty="0">
                <a:latin typeface="Arial Narrow" pitchFamily="34" charset="0"/>
              </a:rPr>
              <a:t> - тридцать заданий</a:t>
            </a:r>
            <a:r>
              <a:rPr lang="kk-KZ" sz="1800" dirty="0">
                <a:latin typeface="Arial Narrow" pitchFamily="34" charset="0"/>
              </a:rPr>
              <a:t>; 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 Narrow" pitchFamily="34" charset="0"/>
              </a:rPr>
              <a:t>«</a:t>
            </a:r>
            <a:r>
              <a:rPr lang="kk-KZ" sz="1800" dirty="0">
                <a:latin typeface="Arial Narrow" pitchFamily="34" charset="0"/>
              </a:rPr>
              <a:t>По направлению деятельности» - </a:t>
            </a:r>
            <a:r>
              <a:rPr lang="ru-RU" sz="1800" dirty="0">
                <a:latin typeface="Arial Narrow" pitchFamily="34" charset="0"/>
              </a:rPr>
              <a:t>семьдесят заданий</a:t>
            </a:r>
            <a:r>
              <a:rPr lang="kk-KZ" sz="1800" dirty="0" smtClean="0">
                <a:latin typeface="Arial Narrow" pitchFamily="34" charset="0"/>
              </a:rPr>
              <a:t>;</a:t>
            </a:r>
          </a:p>
          <a:p>
            <a:pPr marL="0" indent="0">
              <a:buNone/>
            </a:pP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b="1" dirty="0">
                <a:solidFill>
                  <a:srgbClr val="C00000"/>
                </a:solidFill>
                <a:latin typeface="Arial Narrow" pitchFamily="34" charset="0"/>
              </a:rPr>
              <a:t>Мастера производственного обучения:</a:t>
            </a:r>
            <a:endParaRPr lang="ru-RU" sz="18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</a:t>
            </a:r>
            <a:r>
              <a:rPr lang="ru-RU" sz="1800" dirty="0">
                <a:latin typeface="Arial Narrow" pitchFamily="34" charset="0"/>
              </a:rPr>
              <a:t>Педагогика, методика обучения</a:t>
            </a:r>
            <a:r>
              <a:rPr lang="kk-KZ" sz="1800" dirty="0">
                <a:latin typeface="Arial Narrow" pitchFamily="34" charset="0"/>
              </a:rPr>
              <a:t>»</a:t>
            </a:r>
            <a:r>
              <a:rPr lang="ru-RU" sz="1800" dirty="0">
                <a:latin typeface="Arial Narrow" pitchFamily="34" charset="0"/>
              </a:rPr>
              <a:t> - тридцать заданий</a:t>
            </a:r>
            <a:r>
              <a:rPr lang="kk-KZ" sz="1800" dirty="0">
                <a:latin typeface="Arial Narrow" pitchFamily="34" charset="0"/>
              </a:rPr>
              <a:t>;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 Narrow" pitchFamily="34" charset="0"/>
              </a:rPr>
              <a:t>«</a:t>
            </a:r>
            <a:r>
              <a:rPr lang="kk-KZ" sz="1800" dirty="0">
                <a:latin typeface="Arial Narrow" pitchFamily="34" charset="0"/>
              </a:rPr>
              <a:t>По направлению деятельности» - </a:t>
            </a:r>
            <a:r>
              <a:rPr lang="ru-RU" sz="1800" dirty="0">
                <a:latin typeface="Arial Narrow" pitchFamily="34" charset="0"/>
              </a:rPr>
              <a:t>тридцать заданий</a:t>
            </a:r>
            <a:r>
              <a:rPr lang="kk-KZ" sz="1800" dirty="0" smtClean="0">
                <a:latin typeface="Arial Narrow" pitchFamily="34" charset="0"/>
              </a:rPr>
              <a:t>;</a:t>
            </a:r>
          </a:p>
          <a:p>
            <a:pPr marL="0" indent="0">
              <a:buNone/>
            </a:pP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b="1" dirty="0" smtClean="0">
                <a:solidFill>
                  <a:srgbClr val="C00000"/>
                </a:solidFill>
                <a:latin typeface="Arial Narrow" pitchFamily="34" charset="0"/>
              </a:rPr>
              <a:t>Для </a:t>
            </a:r>
            <a:r>
              <a:rPr lang="kk-KZ" sz="1800" b="1" dirty="0">
                <a:solidFill>
                  <a:srgbClr val="C00000"/>
                </a:solidFill>
                <a:latin typeface="Arial Narrow" pitchFamily="34" charset="0"/>
              </a:rPr>
              <a:t>методистов методических кабинетов (центров):</a:t>
            </a:r>
            <a:endParaRPr lang="ru-RU" sz="18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«Содержание учебного предмета» - </a:t>
            </a:r>
            <a:r>
              <a:rPr lang="ru-RU" sz="1800" dirty="0">
                <a:latin typeface="Arial Narrow" pitchFamily="34" charset="0"/>
              </a:rPr>
              <a:t>семьдесят заданий</a:t>
            </a:r>
            <a:r>
              <a:rPr lang="kk-KZ" sz="1800" dirty="0">
                <a:latin typeface="Arial Narrow" pitchFamily="34" charset="0"/>
              </a:rPr>
              <a:t>; 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«</a:t>
            </a:r>
            <a:r>
              <a:rPr lang="ru-RU" sz="1800" dirty="0">
                <a:latin typeface="Arial Narrow" pitchFamily="34" charset="0"/>
              </a:rPr>
              <a:t>Педагогика, методика обучения</a:t>
            </a:r>
            <a:r>
              <a:rPr lang="kk-KZ" sz="1800" dirty="0">
                <a:latin typeface="Arial Narrow" pitchFamily="34" charset="0"/>
              </a:rPr>
              <a:t>»</a:t>
            </a:r>
            <a:r>
              <a:rPr lang="ru-RU" sz="1800" dirty="0">
                <a:latin typeface="Arial Narrow" pitchFamily="34" charset="0"/>
              </a:rPr>
              <a:t> - тридцать заданий</a:t>
            </a:r>
            <a:r>
              <a:rPr lang="kk-KZ" sz="1800" dirty="0">
                <a:latin typeface="Arial Narrow" pitchFamily="34" charset="0"/>
              </a:rPr>
              <a:t>.</a:t>
            </a:r>
            <a:endParaRPr lang="ru-RU" sz="1800" dirty="0">
              <a:latin typeface="Arial Narrow" pitchFamily="34" charset="0"/>
            </a:endParaRPr>
          </a:p>
          <a:p>
            <a:endParaRPr lang="ru-RU" sz="1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77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Результат тестирования считается положительным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получении набранных баллов:</a:t>
            </a:r>
            <a:b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</a:b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по 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направлению </a:t>
            </a:r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«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Содержание учебного предмета</a:t>
            </a:r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»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педагог-модератор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50%;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педагог-эксперт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60%;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педагог-исследователь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65 %;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педагог-мастер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70 %;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по направлению </a:t>
            </a:r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«По направлению деятельности»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педагог-модератор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50%;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педагог-эксперт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60%;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педагог-исследователь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65 %;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педагог-мастер</a:t>
            </a:r>
            <a:r>
              <a:rPr lang="kk-KZ" dirty="0">
                <a:latin typeface="Arial Narrow" pitchFamily="34" charset="0"/>
              </a:rPr>
              <a:t>» - </a:t>
            </a:r>
            <a:r>
              <a:rPr lang="ru-RU" dirty="0">
                <a:latin typeface="Arial Narrow" pitchFamily="34" charset="0"/>
              </a:rPr>
              <a:t>70 %;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по направлению</a:t>
            </a:r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 «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Педагогика, методика обучения</a:t>
            </a:r>
            <a:r>
              <a:rPr lang="kk-KZ" b="1" dirty="0">
                <a:solidFill>
                  <a:srgbClr val="C00000"/>
                </a:solidFill>
                <a:latin typeface="Arial Narrow" pitchFamily="34" charset="0"/>
              </a:rPr>
              <a:t>»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педагог-модератор</a:t>
            </a:r>
            <a:r>
              <a:rPr lang="kk-KZ" dirty="0">
                <a:latin typeface="Arial Narrow" pitchFamily="34" charset="0"/>
              </a:rPr>
              <a:t>»</a:t>
            </a:r>
            <a:r>
              <a:rPr lang="ru-RU" dirty="0">
                <a:latin typeface="Arial Narrow" pitchFamily="34" charset="0"/>
              </a:rPr>
              <a:t> - 30 % 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педагог-эксперт</a:t>
            </a:r>
            <a:r>
              <a:rPr lang="kk-KZ" dirty="0">
                <a:latin typeface="Arial Narrow" pitchFamily="34" charset="0"/>
              </a:rPr>
              <a:t>»</a:t>
            </a:r>
            <a:r>
              <a:rPr lang="ru-RU" dirty="0">
                <a:latin typeface="Arial Narrow" pitchFamily="34" charset="0"/>
              </a:rPr>
              <a:t> - 35 %;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педагог-исследователь</a:t>
            </a:r>
            <a:r>
              <a:rPr lang="kk-KZ" dirty="0">
                <a:latin typeface="Arial Narrow" pitchFamily="34" charset="0"/>
              </a:rPr>
              <a:t>»</a:t>
            </a:r>
            <a:r>
              <a:rPr lang="ru-RU" dirty="0">
                <a:latin typeface="Arial Narrow" pitchFamily="34" charset="0"/>
              </a:rPr>
              <a:t> - 40 %;</a:t>
            </a:r>
          </a:p>
          <a:p>
            <a:pPr marL="0" indent="0">
              <a:buNone/>
            </a:pPr>
            <a:r>
              <a:rPr lang="kk-KZ" dirty="0">
                <a:latin typeface="Arial Narrow" pitchFamily="34" charset="0"/>
              </a:rPr>
              <a:t>квалификационная категория «</a:t>
            </a:r>
            <a:r>
              <a:rPr lang="ru-RU" dirty="0">
                <a:latin typeface="Arial Narrow" pitchFamily="34" charset="0"/>
              </a:rPr>
              <a:t>педагог-мастер</a:t>
            </a:r>
            <a:r>
              <a:rPr lang="kk-KZ" dirty="0">
                <a:latin typeface="Arial Narrow" pitchFamily="34" charset="0"/>
              </a:rPr>
              <a:t>»</a:t>
            </a:r>
            <a:r>
              <a:rPr lang="ru-RU" dirty="0">
                <a:latin typeface="Arial Narrow" pitchFamily="34" charset="0"/>
              </a:rPr>
              <a:t> - 45 %.</a:t>
            </a:r>
          </a:p>
          <a:p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670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15" y="188640"/>
            <a:ext cx="8229600" cy="41805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Комплексное аналитическое обобщение итогов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6840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1800" dirty="0" smtClean="0">
                <a:latin typeface="Arial Narrow" pitchFamily="34" charset="0"/>
              </a:rPr>
              <a:t>Педагоги</a:t>
            </a:r>
            <a:r>
              <a:rPr lang="ru-RU" sz="1800" dirty="0" smtClean="0">
                <a:latin typeface="Arial Narrow" pitchFamily="34" charset="0"/>
              </a:rPr>
              <a:t>, получившие положительный результат НКТ, предоставляют в </a:t>
            </a:r>
            <a:r>
              <a:rPr lang="kk-KZ" sz="1800" dirty="0" smtClean="0">
                <a:latin typeface="Arial Narrow" pitchFamily="34" charset="0"/>
              </a:rPr>
              <a:t>Комиссию</a:t>
            </a:r>
            <a:r>
              <a:rPr lang="ru-RU" sz="1800" dirty="0" smtClean="0">
                <a:latin typeface="Arial Narrow" pitchFamily="34" charset="0"/>
              </a:rPr>
              <a:t> или через ЦОН портфолио по результативности профессиональной деятельности за аттестационный период в бумажном или электронном вариантах, включающее:</a:t>
            </a:r>
          </a:p>
          <a:p>
            <a:pPr marL="0" indent="0">
              <a:buNone/>
            </a:pPr>
            <a:r>
              <a:rPr lang="ru-RU" sz="1800" dirty="0" smtClean="0">
                <a:latin typeface="Arial Narrow" pitchFamily="34" charset="0"/>
              </a:rPr>
              <a:t>1</a:t>
            </a:r>
            <a:r>
              <a:rPr lang="ru-RU" sz="1800" dirty="0">
                <a:latin typeface="Arial Narrow" pitchFamily="34" charset="0"/>
              </a:rPr>
              <a:t>) заявление на присвоение (подтверждение</a:t>
            </a:r>
            <a:r>
              <a:rPr lang="ru-RU" sz="1800" dirty="0" smtClean="0">
                <a:latin typeface="Arial Narrow" pitchFamily="34" charset="0"/>
              </a:rPr>
              <a:t>)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 Narrow" pitchFamily="34" charset="0"/>
              </a:rPr>
              <a:t>2) копии документов, необходимых для обязательного представления: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документ, удостоверяющий личность;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диплом об образовании;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документ о прохождении курсов переподготовки (при наличии);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документ, подтверждающий трудовую деятельность работника;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удостоверение и приказ о присвоенной квалификационной категории (для лиц, ранее имевших квалификационную категорию);</a:t>
            </a:r>
          </a:p>
          <a:p>
            <a:pPr marL="0" indent="0">
              <a:buNone/>
            </a:pPr>
            <a:r>
              <a:rPr lang="ru-RU" sz="1200" i="1" dirty="0">
                <a:latin typeface="Arial Narrow" pitchFamily="34" charset="0"/>
              </a:rPr>
              <a:t>сертификат о прохождении курсов повышения квалификации по программам, согласованным с уполномоченным органом в области образования;</a:t>
            </a:r>
          </a:p>
          <a:p>
            <a:pPr marL="0" indent="0">
              <a:buNone/>
            </a:pPr>
            <a:r>
              <a:rPr lang="ru-RU" sz="1800" dirty="0">
                <a:latin typeface="Arial Narrow" pitchFamily="34" charset="0"/>
              </a:rPr>
              <a:t>3) документ о прохождении </a:t>
            </a:r>
            <a:r>
              <a:rPr lang="ru-RU" sz="1800" dirty="0" smtClean="0">
                <a:latin typeface="Arial Narrow" pitchFamily="34" charset="0"/>
              </a:rPr>
              <a:t>НКТ, </a:t>
            </a:r>
            <a:r>
              <a:rPr lang="ru-RU" sz="1800" dirty="0">
                <a:latin typeface="Arial Narrow" pitchFamily="34" charset="0"/>
              </a:rPr>
              <a:t>заверенный подписью и печатью </a:t>
            </a:r>
            <a:r>
              <a:rPr lang="ru-RU" sz="1800" dirty="0" smtClean="0">
                <a:latin typeface="Arial Narrow" pitchFamily="34" charset="0"/>
              </a:rPr>
              <a:t>НЦТ</a:t>
            </a:r>
            <a:endParaRPr lang="ru-RU" sz="18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kk-KZ" sz="1800" dirty="0">
                <a:latin typeface="Arial Narrow" pitchFamily="34" charset="0"/>
              </a:rPr>
              <a:t>4</a:t>
            </a:r>
            <a:r>
              <a:rPr lang="ru-RU" sz="1800" dirty="0">
                <a:latin typeface="Arial Narrow" pitchFamily="34" charset="0"/>
              </a:rPr>
              <a:t>) </a:t>
            </a:r>
            <a:r>
              <a:rPr lang="ru-RU" sz="1800" dirty="0" smtClean="0">
                <a:latin typeface="Arial Narrow" pitchFamily="34" charset="0"/>
              </a:rPr>
              <a:t>показатели </a:t>
            </a:r>
            <a:r>
              <a:rPr lang="ru-RU" sz="1800" dirty="0">
                <a:latin typeface="Arial Narrow" pitchFamily="34" charset="0"/>
              </a:rPr>
              <a:t>качества знаний </a:t>
            </a:r>
            <a:r>
              <a:rPr lang="ru-RU" sz="1800" dirty="0" smtClean="0">
                <a:latin typeface="Arial Narrow" pitchFamily="34" charset="0"/>
              </a:rPr>
              <a:t>обучающихся</a:t>
            </a:r>
          </a:p>
          <a:p>
            <a:pPr marL="0" indent="0">
              <a:buNone/>
            </a:pPr>
            <a:r>
              <a:rPr lang="ru-RU" sz="1800" dirty="0" smtClean="0">
                <a:latin typeface="Arial Narrow" pitchFamily="34" charset="0"/>
              </a:rPr>
              <a:t>5</a:t>
            </a:r>
            <a:r>
              <a:rPr lang="ru-RU" sz="1800" dirty="0">
                <a:latin typeface="Arial Narrow" pitchFamily="34" charset="0"/>
              </a:rPr>
              <a:t>) копии документов, подтверждающих достижения </a:t>
            </a:r>
            <a:r>
              <a:rPr lang="ru-RU" sz="1800" dirty="0" smtClean="0">
                <a:latin typeface="Arial Narrow" pitchFamily="34" charset="0"/>
              </a:rPr>
              <a:t>обучающихся</a:t>
            </a:r>
          </a:p>
          <a:p>
            <a:pPr marL="0" indent="0">
              <a:buNone/>
            </a:pPr>
            <a:r>
              <a:rPr lang="ru-RU" sz="1800" dirty="0" smtClean="0">
                <a:latin typeface="Arial Narrow" pitchFamily="34" charset="0"/>
              </a:rPr>
              <a:t>6) копии документов, подтверждающих профессиональные достижения и обобщение опыта; </a:t>
            </a:r>
          </a:p>
          <a:p>
            <a:pPr marL="0" indent="0">
              <a:buNone/>
            </a:pPr>
            <a:r>
              <a:rPr lang="ru-RU" sz="1800" dirty="0" smtClean="0">
                <a:latin typeface="Arial Narrow" pitchFamily="34" charset="0"/>
              </a:rPr>
              <a:t>7</a:t>
            </a:r>
            <a:r>
              <a:rPr lang="ru-RU" sz="1800" dirty="0">
                <a:latin typeface="Arial Narrow" pitchFamily="34" charset="0"/>
              </a:rPr>
              <a:t>) листы наблюдения </a:t>
            </a:r>
            <a:r>
              <a:rPr lang="ru-RU" sz="1800" dirty="0" smtClean="0">
                <a:latin typeface="Arial Narrow" pitchFamily="34" charset="0"/>
              </a:rPr>
              <a:t>уроков/занятий</a:t>
            </a:r>
          </a:p>
          <a:p>
            <a:endParaRPr lang="ru-RU" sz="18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2144" y="5602887"/>
            <a:ext cx="86923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latin typeface="Arial Narrow" pitchFamily="34" charset="0"/>
              </a:rPr>
              <a:t>Прием документов осуществляется в соответствии со стандартом </a:t>
            </a:r>
            <a:r>
              <a:rPr lang="ru-RU" sz="1600" b="1" i="1" dirty="0">
                <a:latin typeface="Arial Narrow" pitchFamily="34" charset="0"/>
              </a:rPr>
              <a:t>государственной услуги </a:t>
            </a:r>
            <a:r>
              <a:rPr lang="ru-RU" sz="1400" i="1" dirty="0">
                <a:solidFill>
                  <a:srgbClr val="C00000"/>
                </a:solidFill>
                <a:latin typeface="Arial Narrow" pitchFamily="34" charset="0"/>
              </a:rPr>
              <a:t>«Прием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1400" i="1" dirty="0" err="1">
                <a:solidFill>
                  <a:srgbClr val="C00000"/>
                </a:solidFill>
                <a:latin typeface="Arial Narrow" pitchFamily="34" charset="0"/>
              </a:rPr>
              <a:t>послесреднего</a:t>
            </a:r>
            <a:r>
              <a:rPr lang="ru-RU" sz="1400" i="1" dirty="0">
                <a:solidFill>
                  <a:srgbClr val="C00000"/>
                </a:solidFill>
                <a:latin typeface="Arial Narrow" pitchFamily="34" charset="0"/>
              </a:rPr>
              <a:t>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278670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260648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По каждому </a:t>
            </a:r>
            <a:r>
              <a:rPr lang="kk-KZ" dirty="0">
                <a:latin typeface="Arial Narrow" pitchFamily="34" charset="0"/>
              </a:rPr>
              <a:t>педагогу Комиссия</a:t>
            </a:r>
            <a:r>
              <a:rPr lang="ru-RU" dirty="0">
                <a:latin typeface="Arial Narrow" pitchFamily="34" charset="0"/>
              </a:rPr>
              <a:t> соответствующего уровня выносит одно из следующих решений:</a:t>
            </a:r>
          </a:p>
          <a:p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1) соответствует заявленной квалификационной категории;</a:t>
            </a:r>
          </a:p>
          <a:p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2) не соответствует заявленной квалификационной категории;</a:t>
            </a:r>
          </a:p>
          <a:p>
            <a:r>
              <a:rPr lang="ru-RU" dirty="0">
                <a:solidFill>
                  <a:srgbClr val="C00000"/>
                </a:solidFill>
                <a:latin typeface="Arial Narrow" pitchFamily="34" charset="0"/>
              </a:rPr>
              <a:t>3) соответствует квалификационной категории, ниже заявленной на один уровень. 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85192" y="2636912"/>
            <a:ext cx="8229600" cy="676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 Narrow" pitchFamily="34" charset="0"/>
              </a:rPr>
              <a:t>Приказ о присвоении квалификационной категории издается </a:t>
            </a:r>
            <a:r>
              <a:rPr lang="ru-RU" sz="1800" b="1" dirty="0">
                <a:solidFill>
                  <a:srgbClr val="C00000"/>
                </a:solidFill>
                <a:latin typeface="Arial Narrow" pitchFamily="34" charset="0"/>
              </a:rPr>
              <a:t>не позднее 15 июля и 25 декабря текущего года </a:t>
            </a:r>
            <a:r>
              <a:rPr lang="ru-RU" sz="1800" dirty="0">
                <a:latin typeface="Arial Narrow" pitchFamily="34" charset="0"/>
              </a:rPr>
              <a:t>соответствующего уровня. На основании соответствующего приказа организация образования выдает удостоверение о присвоении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224348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Примечания: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428" y="836712"/>
            <a:ext cx="8229600" cy="720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latin typeface="Arial Narrow" pitchFamily="34" charset="0"/>
              </a:rPr>
              <a:t>Квалификационная категория </a:t>
            </a:r>
            <a:r>
              <a:rPr lang="kk-KZ" sz="1400" dirty="0">
                <a:latin typeface="Arial Narrow" pitchFamily="34" charset="0"/>
              </a:rPr>
              <a:t>«</a:t>
            </a:r>
            <a:r>
              <a:rPr lang="ru-RU" sz="1400" dirty="0">
                <a:latin typeface="Arial Narrow" pitchFamily="34" charset="0"/>
              </a:rPr>
              <a:t>педагог</a:t>
            </a:r>
            <a:r>
              <a:rPr lang="kk-KZ" sz="1400" dirty="0">
                <a:latin typeface="Arial Narrow" pitchFamily="34" charset="0"/>
              </a:rPr>
              <a:t>»</a:t>
            </a:r>
            <a:r>
              <a:rPr lang="ru-RU" sz="1400" dirty="0">
                <a:latin typeface="Arial Narrow" pitchFamily="34" charset="0"/>
              </a:rPr>
              <a:t> присваивается лицам, имеющим педагогическое или иное профессиональное образование по соответствующему профилю</a:t>
            </a:r>
            <a:r>
              <a:rPr lang="kk-KZ" sz="1400" dirty="0">
                <a:latin typeface="Arial Narrow" pitchFamily="34" charset="0"/>
              </a:rPr>
              <a:t>, а также лицам, прошедшим курсы переподготовки, без предъявления требований к стажу работы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0053" y="1628800"/>
            <a:ext cx="77892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dirty="0">
                <a:latin typeface="Arial Narrow" pitchFamily="34" charset="0"/>
              </a:rPr>
              <a:t>Л</a:t>
            </a:r>
            <a:r>
              <a:rPr lang="ru-RU" sz="1400" dirty="0" err="1">
                <a:latin typeface="Arial Narrow" pitchFamily="34" charset="0"/>
              </a:rPr>
              <a:t>ица</a:t>
            </a:r>
            <a:r>
              <a:rPr lang="kk-KZ" sz="1400" dirty="0">
                <a:latin typeface="Arial Narrow" pitchFamily="34" charset="0"/>
              </a:rPr>
              <a:t>м</a:t>
            </a:r>
            <a:r>
              <a:rPr lang="ru-RU" sz="1400" dirty="0">
                <a:latin typeface="Arial Narrow" pitchFamily="34" charset="0"/>
              </a:rPr>
              <a:t>, окончивши</a:t>
            </a:r>
            <a:r>
              <a:rPr lang="kk-KZ" sz="1400" dirty="0">
                <a:latin typeface="Arial Narrow" pitchFamily="34" charset="0"/>
              </a:rPr>
              <a:t>м</a:t>
            </a:r>
            <a:r>
              <a:rPr lang="ru-RU" sz="1400" dirty="0">
                <a:latin typeface="Arial Narrow" pitchFamily="34" charset="0"/>
              </a:rPr>
              <a:t> техническое и профессиональное, </a:t>
            </a:r>
            <a:r>
              <a:rPr lang="ru-RU" sz="1400" dirty="0" err="1">
                <a:latin typeface="Arial Narrow" pitchFamily="34" charset="0"/>
              </a:rPr>
              <a:t>послесреднее</a:t>
            </a:r>
            <a:r>
              <a:rPr lang="ru-RU" sz="1400" dirty="0">
                <a:latin typeface="Arial Narrow" pitchFamily="34" charset="0"/>
              </a:rPr>
              <a:t>, высшее, послевузовское учебное заведение, с </a:t>
            </a:r>
            <a:r>
              <a:rPr lang="kk-KZ" sz="1400" dirty="0">
                <a:latin typeface="Arial Narrow" pitchFamily="34" charset="0"/>
              </a:rPr>
              <a:t>«</a:t>
            </a:r>
            <a:r>
              <a:rPr lang="ru-RU" sz="1400" dirty="0">
                <a:latin typeface="Arial Narrow" pitchFamily="34" charset="0"/>
              </a:rPr>
              <a:t>отличием</a:t>
            </a:r>
            <a:r>
              <a:rPr lang="kk-KZ" sz="1400" dirty="0">
                <a:latin typeface="Arial Narrow" pitchFamily="34" charset="0"/>
              </a:rPr>
              <a:t>» квалификационная категория «педагог-модератор» присваиваются без прохождения национального квалификационного тестирования.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50053" y="2368978"/>
            <a:ext cx="8229600" cy="1108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dirty="0" smtClean="0">
                <a:latin typeface="Arial Narrow" pitchFamily="34" charset="0"/>
              </a:rPr>
              <a:t>Лицам, являющимся выпускниками программы «</a:t>
            </a:r>
            <a:r>
              <a:rPr lang="ru-RU" sz="1400" dirty="0" err="1" smtClean="0">
                <a:latin typeface="Arial Narrow" pitchFamily="34" charset="0"/>
              </a:rPr>
              <a:t>Болашақ</a:t>
            </a:r>
            <a:r>
              <a:rPr lang="ru-RU" sz="1400" dirty="0" smtClean="0">
                <a:latin typeface="Arial Narrow" pitchFamily="34" charset="0"/>
              </a:rPr>
              <a:t>», а также лицам, вошедшим в Президентский кадровый резерв, выпускникам зарубежных ВУЗов, входящим в список, рекомендованных для обучения по программе «</a:t>
            </a:r>
            <a:r>
              <a:rPr lang="ru-RU" sz="1400" dirty="0" err="1" smtClean="0">
                <a:latin typeface="Arial Narrow" pitchFamily="34" charset="0"/>
              </a:rPr>
              <a:t>Болашак</a:t>
            </a:r>
            <a:r>
              <a:rPr lang="ru-RU" sz="1400" dirty="0" smtClean="0">
                <a:latin typeface="Arial Narrow" pitchFamily="34" charset="0"/>
              </a:rPr>
              <a:t>», присваивается квалификационная категория «педагог-исследователь» без прохождения процедуры присвоения квалификационной категории на основании личного заявления.</a:t>
            </a:r>
          </a:p>
          <a:p>
            <a:pPr algn="just"/>
            <a:endParaRPr lang="ru-RU" sz="1400" dirty="0">
              <a:latin typeface="Arial Narrow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11921" y="3356992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 smtClean="0">
                <a:latin typeface="Arial Narrow" pitchFamily="34" charset="0"/>
              </a:rPr>
              <a:t>Квалификационные категории присваивается </a:t>
            </a:r>
            <a:r>
              <a:rPr lang="ru-RU" sz="1400" dirty="0">
                <a:latin typeface="Arial Narrow" pitchFamily="34" charset="0"/>
              </a:rPr>
              <a:t>без прохождения процедуры присвоения квалификационной категории на основании личного заявления </a:t>
            </a:r>
            <a:r>
              <a:rPr lang="ru-RU" sz="1400" dirty="0" smtClean="0">
                <a:latin typeface="Arial Narrow" pitchFamily="34" charset="0"/>
              </a:rPr>
              <a:t>педагогам </a:t>
            </a:r>
            <a:r>
              <a:rPr lang="ru-RU" sz="1400" dirty="0">
                <a:latin typeface="Arial Narrow" pitchFamily="34" charset="0"/>
              </a:rPr>
              <a:t>иностранных (английский, немецкий, французский) языков, имеющим сертификаты по методике </a:t>
            </a:r>
            <a:r>
              <a:rPr lang="en-US" sz="1400" dirty="0">
                <a:latin typeface="Arial Narrow" pitchFamily="34" charset="0"/>
              </a:rPr>
              <a:t>CLIL</a:t>
            </a:r>
            <a:r>
              <a:rPr lang="ru-RU" sz="1400" dirty="0">
                <a:latin typeface="Arial Narrow" pitchFamily="34" charset="0"/>
              </a:rPr>
              <a:t> и уровню владения иностранным языком:</a:t>
            </a:r>
          </a:p>
          <a:p>
            <a:pPr marL="0" indent="0">
              <a:buNone/>
            </a:pPr>
            <a:r>
              <a:rPr lang="ru-RU" sz="1400" b="1" dirty="0">
                <a:latin typeface="Arial Narrow" pitchFamily="34" charset="0"/>
              </a:rPr>
              <a:t>«педагог-модератор</a:t>
            </a:r>
            <a:r>
              <a:rPr lang="ru-RU" sz="1400" b="1" dirty="0" smtClean="0">
                <a:latin typeface="Arial Narrow" pitchFamily="34" charset="0"/>
              </a:rPr>
              <a:t>»:</a:t>
            </a:r>
            <a:r>
              <a:rPr lang="ru-RU" sz="1400" dirty="0" smtClean="0">
                <a:latin typeface="Arial Narrow" pitchFamily="34" charset="0"/>
              </a:rPr>
              <a:t> английский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IELTS</a:t>
            </a:r>
            <a:r>
              <a:rPr lang="ru-RU" sz="1400" dirty="0">
                <a:latin typeface="Arial Narrow" pitchFamily="34" charset="0"/>
              </a:rPr>
              <a:t> – 6,5 баллов; </a:t>
            </a:r>
            <a:r>
              <a:rPr lang="en-US" sz="1400" dirty="0">
                <a:latin typeface="Arial Narrow" pitchFamily="34" charset="0"/>
              </a:rPr>
              <a:t>TOEFL</a:t>
            </a:r>
            <a:r>
              <a:rPr lang="ru-RU" sz="1400" dirty="0">
                <a:latin typeface="Arial Narrow" pitchFamily="34" charset="0"/>
              </a:rPr>
              <a:t> – 60 - 65 </a:t>
            </a:r>
            <a:r>
              <a:rPr lang="ru-RU" sz="1400" dirty="0" smtClean="0">
                <a:latin typeface="Arial Narrow" pitchFamily="34" charset="0"/>
              </a:rPr>
              <a:t>баллов; французский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DELF </a:t>
            </a:r>
            <a:r>
              <a:rPr lang="ru-RU" sz="1400" dirty="0">
                <a:latin typeface="Arial Narrow" pitchFamily="34" charset="0"/>
              </a:rPr>
              <a:t>– С1</a:t>
            </a:r>
            <a:r>
              <a:rPr lang="ru-RU" sz="1400" dirty="0" smtClean="0">
                <a:latin typeface="Arial Narrow" pitchFamily="34" charset="0"/>
              </a:rPr>
              <a:t>; немецкий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Goethe </a:t>
            </a:r>
            <a:r>
              <a:rPr lang="en-US" sz="1400" dirty="0" err="1">
                <a:latin typeface="Arial Narrow" pitchFamily="34" charset="0"/>
              </a:rPr>
              <a:t>Zertifikat</a:t>
            </a:r>
            <a:r>
              <a:rPr lang="ru-RU" sz="1400" dirty="0">
                <a:latin typeface="Arial Narrow" pitchFamily="34" charset="0"/>
              </a:rPr>
              <a:t> – С1</a:t>
            </a:r>
            <a:r>
              <a:rPr lang="ru-RU" sz="1400" dirty="0" smtClean="0">
                <a:latin typeface="Arial Narrow" pitchFamily="34" charset="0"/>
              </a:rPr>
              <a:t>.</a:t>
            </a:r>
          </a:p>
          <a:p>
            <a:pPr marL="0" indent="0">
              <a:buNone/>
            </a:pPr>
            <a:r>
              <a:rPr lang="ru-RU" sz="1400" b="1" dirty="0">
                <a:latin typeface="Arial Narrow" pitchFamily="34" charset="0"/>
              </a:rPr>
              <a:t>«педагог-модератор</a:t>
            </a:r>
            <a:r>
              <a:rPr lang="ru-RU" sz="1400" b="1" dirty="0" smtClean="0">
                <a:latin typeface="Arial Narrow" pitchFamily="34" charset="0"/>
              </a:rPr>
              <a:t>»: </a:t>
            </a:r>
            <a:r>
              <a:rPr lang="ru-RU" sz="1400" dirty="0">
                <a:latin typeface="Arial Narrow" pitchFamily="34" charset="0"/>
              </a:rPr>
              <a:t>английский 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IELTS</a:t>
            </a:r>
            <a:r>
              <a:rPr lang="ru-RU" sz="1400" dirty="0">
                <a:latin typeface="Arial Narrow" pitchFamily="34" charset="0"/>
              </a:rPr>
              <a:t> – 6,5 баллов; </a:t>
            </a:r>
            <a:r>
              <a:rPr lang="en-US" sz="1400" dirty="0">
                <a:latin typeface="Arial Narrow" pitchFamily="34" charset="0"/>
              </a:rPr>
              <a:t>TOEFL</a:t>
            </a:r>
            <a:r>
              <a:rPr lang="ru-RU" sz="1400" dirty="0">
                <a:latin typeface="Arial Narrow" pitchFamily="34" charset="0"/>
              </a:rPr>
              <a:t> – 60 - 65 баллов; </a:t>
            </a:r>
            <a:r>
              <a:rPr lang="ru-RU" sz="1400" dirty="0" smtClean="0">
                <a:latin typeface="Arial Narrow" pitchFamily="34" charset="0"/>
              </a:rPr>
              <a:t>французский 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DELF </a:t>
            </a:r>
            <a:r>
              <a:rPr lang="ru-RU" sz="1400" dirty="0">
                <a:latin typeface="Arial Narrow" pitchFamily="34" charset="0"/>
              </a:rPr>
              <a:t>– С1;</a:t>
            </a:r>
          </a:p>
          <a:p>
            <a:pPr marL="0" indent="0">
              <a:buNone/>
            </a:pPr>
            <a:r>
              <a:rPr lang="ru-RU" sz="1400" dirty="0">
                <a:latin typeface="Arial Narrow" pitchFamily="34" charset="0"/>
              </a:rPr>
              <a:t>немецкий 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Goethe </a:t>
            </a:r>
            <a:r>
              <a:rPr lang="en-US" sz="1400" dirty="0" err="1">
                <a:latin typeface="Arial Narrow" pitchFamily="34" charset="0"/>
              </a:rPr>
              <a:t>Zertifikat</a:t>
            </a:r>
            <a:r>
              <a:rPr lang="ru-RU" sz="1400" dirty="0">
                <a:latin typeface="Arial Narrow" pitchFamily="34" charset="0"/>
              </a:rPr>
              <a:t> – </a:t>
            </a:r>
            <a:r>
              <a:rPr lang="ru-RU" sz="1400" dirty="0" smtClean="0">
                <a:latin typeface="Arial Narrow" pitchFamily="34" charset="0"/>
              </a:rPr>
              <a:t>С1</a:t>
            </a:r>
          </a:p>
          <a:p>
            <a:pPr marL="0" indent="0">
              <a:buNone/>
            </a:pPr>
            <a:r>
              <a:rPr lang="ru-RU" sz="1400" b="1" dirty="0" smtClean="0">
                <a:latin typeface="Arial Narrow" pitchFamily="34" charset="0"/>
              </a:rPr>
              <a:t>«педагог-исследователь</a:t>
            </a:r>
            <a:r>
              <a:rPr lang="ru-RU" sz="1400" b="1" dirty="0">
                <a:latin typeface="Arial Narrow" pitchFamily="34" charset="0"/>
              </a:rPr>
              <a:t>» </a:t>
            </a:r>
            <a:r>
              <a:rPr lang="ru-RU" sz="1400" dirty="0" smtClean="0">
                <a:latin typeface="Arial Narrow" pitchFamily="34" charset="0"/>
              </a:rPr>
              <a:t>английский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IELTS</a:t>
            </a:r>
            <a:r>
              <a:rPr lang="ru-RU" sz="1400" dirty="0">
                <a:latin typeface="Arial Narrow" pitchFamily="34" charset="0"/>
              </a:rPr>
              <a:t> – 7 баллов; </a:t>
            </a:r>
            <a:r>
              <a:rPr lang="en-US" sz="1400" dirty="0">
                <a:latin typeface="Arial Narrow" pitchFamily="34" charset="0"/>
              </a:rPr>
              <a:t>TOEFL</a:t>
            </a:r>
            <a:r>
              <a:rPr lang="ru-RU" sz="1400" dirty="0">
                <a:latin typeface="Arial Narrow" pitchFamily="34" charset="0"/>
              </a:rPr>
              <a:t> – 79 - 95 баллов</a:t>
            </a:r>
            <a:r>
              <a:rPr lang="ru-RU" sz="1400" dirty="0" smtClean="0">
                <a:latin typeface="Arial Narrow" pitchFamily="34" charset="0"/>
              </a:rPr>
              <a:t>; французский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DELF </a:t>
            </a:r>
            <a:r>
              <a:rPr lang="ru-RU" sz="1400" dirty="0">
                <a:latin typeface="Arial Narrow" pitchFamily="34" charset="0"/>
              </a:rPr>
              <a:t>– С2;</a:t>
            </a:r>
          </a:p>
          <a:p>
            <a:pPr marL="0" indent="0">
              <a:buNone/>
            </a:pPr>
            <a:r>
              <a:rPr lang="ru-RU" sz="1400" dirty="0">
                <a:latin typeface="Arial Narrow" pitchFamily="34" charset="0"/>
              </a:rPr>
              <a:t>немецкий 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Goethe </a:t>
            </a:r>
            <a:r>
              <a:rPr lang="en-US" sz="1400" dirty="0" err="1">
                <a:latin typeface="Arial Narrow" pitchFamily="34" charset="0"/>
              </a:rPr>
              <a:t>Zertifikat</a:t>
            </a:r>
            <a:r>
              <a:rPr lang="ru-RU" sz="1400" dirty="0">
                <a:latin typeface="Arial Narrow" pitchFamily="34" charset="0"/>
              </a:rPr>
              <a:t> – С2.</a:t>
            </a:r>
          </a:p>
          <a:p>
            <a:pPr marL="0" indent="0">
              <a:buNone/>
            </a:pPr>
            <a:r>
              <a:rPr lang="ru-RU" sz="1400" b="1" dirty="0" smtClean="0">
                <a:latin typeface="Arial Narrow" pitchFamily="34" charset="0"/>
              </a:rPr>
              <a:t>«педагог-мастер»:</a:t>
            </a:r>
            <a:r>
              <a:rPr lang="ru-RU" sz="1400" dirty="0" smtClean="0">
                <a:latin typeface="Arial Narrow" pitchFamily="34" charset="0"/>
              </a:rPr>
              <a:t> английский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IELTS</a:t>
            </a:r>
            <a:r>
              <a:rPr lang="ru-RU" sz="1400" dirty="0">
                <a:latin typeface="Arial Narrow" pitchFamily="34" charset="0"/>
              </a:rPr>
              <a:t> –7,7 баллов; </a:t>
            </a:r>
            <a:r>
              <a:rPr lang="en-US" sz="1400" dirty="0">
                <a:latin typeface="Arial Narrow" pitchFamily="34" charset="0"/>
              </a:rPr>
              <a:t>TOEFL</a:t>
            </a:r>
            <a:r>
              <a:rPr lang="ru-RU" sz="1400" dirty="0">
                <a:latin typeface="Arial Narrow" pitchFamily="34" charset="0"/>
              </a:rPr>
              <a:t> – 96 - 110 баллов</a:t>
            </a:r>
            <a:r>
              <a:rPr lang="ru-RU" sz="1400" dirty="0" smtClean="0">
                <a:latin typeface="Arial Narrow" pitchFamily="34" charset="0"/>
              </a:rPr>
              <a:t>; французский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DELF </a:t>
            </a:r>
            <a:r>
              <a:rPr lang="ru-RU" sz="1400" dirty="0">
                <a:latin typeface="Arial Narrow" pitchFamily="34" charset="0"/>
              </a:rPr>
              <a:t>– С2</a:t>
            </a:r>
            <a:r>
              <a:rPr lang="ru-RU" sz="1400" dirty="0" smtClean="0">
                <a:latin typeface="Arial Narrow" pitchFamily="34" charset="0"/>
              </a:rPr>
              <a:t>; немецкий </a:t>
            </a:r>
            <a:r>
              <a:rPr lang="ru-RU" sz="1400" dirty="0">
                <a:latin typeface="Arial Narrow" pitchFamily="34" charset="0"/>
              </a:rPr>
              <a:t>язык</a:t>
            </a:r>
            <a:r>
              <a:rPr lang="kk-KZ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</a:rPr>
              <a:t>Goethe </a:t>
            </a:r>
            <a:r>
              <a:rPr lang="en-US" sz="1400" dirty="0" err="1">
                <a:latin typeface="Arial Narrow" pitchFamily="34" charset="0"/>
              </a:rPr>
              <a:t>Zertifikat</a:t>
            </a:r>
            <a:r>
              <a:rPr lang="ru-RU" sz="1400" dirty="0">
                <a:latin typeface="Arial Narrow" pitchFamily="34" charset="0"/>
              </a:rPr>
              <a:t> – С2</a:t>
            </a:r>
            <a:r>
              <a:rPr lang="ru-RU" sz="1400" dirty="0" smtClean="0">
                <a:latin typeface="Arial Narrow" pitchFamily="34" charset="0"/>
              </a:rPr>
              <a:t>.</a:t>
            </a:r>
            <a:endParaRPr lang="ru-RU" sz="1400" dirty="0">
              <a:latin typeface="Arial Narrow" pitchFamily="34" charset="0"/>
            </a:endParaRPr>
          </a:p>
          <a:p>
            <a:endParaRPr lang="ru-RU" sz="1400" dirty="0">
              <a:latin typeface="Arial Narrow" pitchFamily="34" charset="0"/>
            </a:endParaRPr>
          </a:p>
          <a:p>
            <a:endParaRPr lang="ru-RU" sz="1400" dirty="0">
              <a:latin typeface="Arial Narrow" pitchFamily="34" charset="0"/>
            </a:endParaRPr>
          </a:p>
        </p:txBody>
      </p:sp>
      <p:pic>
        <p:nvPicPr>
          <p:cNvPr id="7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74" y="908720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74" y="1732178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74" y="2492896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bakitzhan.biekova\Desktop\exclamation_mark_PNG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377" y="3356992"/>
            <a:ext cx="467544" cy="53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65541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4618</TotalTime>
  <Words>2793</Words>
  <Application>Microsoft Office PowerPoint</Application>
  <PresentationFormat>Экран (4:3)</PresentationFormat>
  <Paragraphs>200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Процедура очередного присвоения квалификационных категорий педагогов проводится на следующих  уровнях образования: </vt:lpstr>
      <vt:lpstr>Национальное квалификационное тестирование </vt:lpstr>
      <vt:lpstr>Структура тестовых вопросов</vt:lpstr>
      <vt:lpstr>Результат тестирования считается положительным  при получении набранных баллов: </vt:lpstr>
      <vt:lpstr>Комплексное аналитическое обобщение итогов деятельности</vt:lpstr>
      <vt:lpstr>Слайд 8</vt:lpstr>
      <vt:lpstr>Примечания:</vt:lpstr>
      <vt:lpstr>Примечания:</vt:lpstr>
      <vt:lpstr>Слайд 11</vt:lpstr>
      <vt:lpstr>Процедура аттестации руководителя, заместителя руководителя   организации образования </vt:lpstr>
      <vt:lpstr>Национальное квалификационное тестирование </vt:lpstr>
      <vt:lpstr>Процедура аттестации руководителя, заместителя руководителя   организации образования</vt:lpstr>
      <vt:lpstr>Структура тестовых вопросов</vt:lpstr>
      <vt:lpstr>Слайд 16</vt:lpstr>
      <vt:lpstr>Примечания:</vt:lpstr>
      <vt:lpstr>Слайд 18</vt:lpstr>
      <vt:lpstr>Слайд 19</vt:lpstr>
      <vt:lpstr>Попечительский совет</vt:lpstr>
      <vt:lpstr>Процедура проведения конкурса</vt:lpstr>
      <vt:lpstr>Содержание тестов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Биекова Бахитжан Умитбековна</dc:creator>
  <cp:lastModifiedBy>User</cp:lastModifiedBy>
  <cp:revision>43</cp:revision>
  <dcterms:created xsi:type="dcterms:W3CDTF">2020-04-24T02:25:42Z</dcterms:created>
  <dcterms:modified xsi:type="dcterms:W3CDTF">2020-04-27T18:19:42Z</dcterms:modified>
</cp:coreProperties>
</file>